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301" r:id="rId30"/>
    <p:sldId id="285" r:id="rId31"/>
    <p:sldId id="286" r:id="rId32"/>
    <p:sldId id="287" r:id="rId33"/>
    <p:sldId id="292" r:id="rId34"/>
    <p:sldId id="288" r:id="rId35"/>
    <p:sldId id="291" r:id="rId36"/>
    <p:sldId id="290" r:id="rId37"/>
    <p:sldId id="289" r:id="rId38"/>
    <p:sldId id="294" r:id="rId39"/>
    <p:sldId id="295" r:id="rId40"/>
    <p:sldId id="296" r:id="rId41"/>
    <p:sldId id="297" r:id="rId42"/>
    <p:sldId id="298" r:id="rId43"/>
    <p:sldId id="299" r:id="rId44"/>
    <p:sldId id="300" r:id="rId45"/>
    <p:sldId id="293"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ga zemite" initials="iz" lastIdx="2" clrIdx="0">
    <p:extLst>
      <p:ext uri="{19B8F6BF-5375-455C-9EA6-DF929625EA0E}">
        <p15:presenceInfo xmlns:p15="http://schemas.microsoft.com/office/powerpoint/2012/main" userId="f47ca468291f8f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ējs stils 2 - izcēlum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8" autoAdjust="0"/>
    <p:restoredTop sz="94660"/>
  </p:normalViewPr>
  <p:slideViewPr>
    <p:cSldViewPr snapToGrid="0">
      <p:cViewPr varScale="1">
        <p:scale>
          <a:sx n="89" d="100"/>
          <a:sy n="89" d="100"/>
        </p:scale>
        <p:origin x="46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9-25T16:17:53.209" idx="2">
    <p:pos x="10" y="10"/>
    <p:text/>
    <p:extLst>
      <p:ext uri="{C676402C-5697-4E1C-873F-D02D1690AC5C}">
        <p15:threadingInfo xmlns:p15="http://schemas.microsoft.com/office/powerpoint/2012/main" timeZoneBias="-18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lv-LV"/>
              <a:t>Rediģēt šablona virsraksta stilu</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endParaRPr lang="en-US" dirty="0"/>
          </a:p>
        </p:txBody>
      </p:sp>
      <p:sp>
        <p:nvSpPr>
          <p:cNvPr id="4" name="Date Placeholder 3"/>
          <p:cNvSpPr>
            <a:spLocks noGrp="1"/>
          </p:cNvSpPr>
          <p:nvPr>
            <p:ph type="dt" sz="half" idx="10"/>
          </p:nvPr>
        </p:nvSpPr>
        <p:spPr/>
        <p:txBody>
          <a:bodyPr/>
          <a:lstStyle/>
          <a:p>
            <a:pPr algn="r"/>
            <a:fld id="{A37D6D71-8B28-4ED6-B932-04B197003D23}" type="datetimeFigureOut">
              <a:rPr lang="en-US" smtClean="0"/>
              <a:pPr algn="r"/>
              <a:t>12/19/2021</a:t>
            </a:fld>
            <a:endParaRPr lang="en-US" spc="50" dirty="0"/>
          </a:p>
        </p:txBody>
      </p:sp>
      <p:sp>
        <p:nvSpPr>
          <p:cNvPr id="5" name="Footer Placeholder 4"/>
          <p:cNvSpPr>
            <a:spLocks noGrp="1"/>
          </p:cNvSpPr>
          <p:nvPr>
            <p:ph type="ftr" sz="quarter" idx="11"/>
          </p:nvPr>
        </p:nvSpPr>
        <p:spPr>
          <a:xfrm>
            <a:off x="2416500" y="329307"/>
            <a:ext cx="4973915" cy="309201"/>
          </a:xfrm>
        </p:spPr>
        <p:txBody>
          <a:bodyPr/>
          <a:lstStyle/>
          <a:p>
            <a:endParaRPr lang="en-US" spc="50" dirty="0"/>
          </a:p>
        </p:txBody>
      </p:sp>
      <p:sp>
        <p:nvSpPr>
          <p:cNvPr id="6" name="Slide Number Placeholder 5"/>
          <p:cNvSpPr>
            <a:spLocks noGrp="1"/>
          </p:cNvSpPr>
          <p:nvPr>
            <p:ph type="sldNum" sz="quarter" idx="12"/>
          </p:nvPr>
        </p:nvSpPr>
        <p:spPr>
          <a:xfrm>
            <a:off x="1437664" y="798973"/>
            <a:ext cx="811019" cy="503578"/>
          </a:xfrm>
        </p:spPr>
        <p:txBody>
          <a:bodyPr/>
          <a:lstStyle/>
          <a:p>
            <a:pPr algn="l"/>
            <a:fld id="{F97E8200-1950-409B-82E7-99938E7AE355}" type="slidenum">
              <a:rPr lang="en-US" smtClean="0"/>
              <a:pPr algn="l"/>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51767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Rediģēt šablona virsraksta stilu</a:t>
            </a:r>
            <a:endParaRPr lang="en-US" dirty="0"/>
          </a:p>
        </p:txBody>
      </p:sp>
      <p:sp>
        <p:nvSpPr>
          <p:cNvPr id="3" name="Content Placeholder 2"/>
          <p:cNvSpPr>
            <a:spLocks noGrp="1"/>
          </p:cNvSpPr>
          <p:nvPr>
            <p:ph idx="1"/>
          </p:nvPr>
        </p:nvSpPr>
        <p:spPr/>
        <p:txBody>
          <a:bodyPr ancho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Date Placeholder 3"/>
          <p:cNvSpPr>
            <a:spLocks noGrp="1"/>
          </p:cNvSpPr>
          <p:nvPr>
            <p:ph type="dt" sz="half" idx="10"/>
          </p:nvPr>
        </p:nvSpPr>
        <p:spPr/>
        <p:txBody>
          <a:bodyPr/>
          <a:lstStyle/>
          <a:p>
            <a:pPr algn="r"/>
            <a:fld id="{A37D6D71-8B28-4ED6-B932-04B197003D23}" type="datetimeFigureOut">
              <a:rPr lang="en-US" smtClean="0"/>
              <a:pPr algn="r"/>
              <a:t>12/19/2021</a:t>
            </a:fld>
            <a:endParaRPr lang="en-US" spc="50" dirty="0"/>
          </a:p>
        </p:txBody>
      </p:sp>
      <p:sp>
        <p:nvSpPr>
          <p:cNvPr id="5" name="Footer Placeholder 4"/>
          <p:cNvSpPr>
            <a:spLocks noGrp="1"/>
          </p:cNvSpPr>
          <p:nvPr>
            <p:ph type="ftr" sz="quarter" idx="11"/>
          </p:nvPr>
        </p:nvSpPr>
        <p:spPr/>
        <p:txBody>
          <a:bodyPr/>
          <a:lstStyle/>
          <a:p>
            <a:endParaRPr lang="en-US" spc="50" dirty="0"/>
          </a:p>
        </p:txBody>
      </p:sp>
      <p:sp>
        <p:nvSpPr>
          <p:cNvPr id="6" name="Slide Number Placeholder 5"/>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60755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lv-LV"/>
              <a:t>Rediģēt šablona virsraksta stilu</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Noklikšķiniet, lai rediģētu šablona teksta stilus</a:t>
            </a:r>
          </a:p>
        </p:txBody>
      </p:sp>
      <p:sp>
        <p:nvSpPr>
          <p:cNvPr id="4" name="Date Placeholder 3"/>
          <p:cNvSpPr>
            <a:spLocks noGrp="1"/>
          </p:cNvSpPr>
          <p:nvPr>
            <p:ph type="dt" sz="half" idx="10"/>
          </p:nvPr>
        </p:nvSpPr>
        <p:spPr/>
        <p:txBody>
          <a:bodyPr/>
          <a:lstStyle/>
          <a:p>
            <a:pPr algn="r"/>
            <a:fld id="{A37D6D71-8B28-4ED6-B932-04B197003D23}" type="datetimeFigureOut">
              <a:rPr lang="en-US" smtClean="0"/>
              <a:pPr algn="r"/>
              <a:t>12/19/2021</a:t>
            </a:fld>
            <a:endParaRPr lang="en-US" spc="50" dirty="0"/>
          </a:p>
        </p:txBody>
      </p:sp>
      <p:sp>
        <p:nvSpPr>
          <p:cNvPr id="5" name="Footer Placeholder 4"/>
          <p:cNvSpPr>
            <a:spLocks noGrp="1"/>
          </p:cNvSpPr>
          <p:nvPr>
            <p:ph type="ftr" sz="quarter" idx="11"/>
          </p:nvPr>
        </p:nvSpPr>
        <p:spPr/>
        <p:txBody>
          <a:bodyPr/>
          <a:lstStyle/>
          <a:p>
            <a:endParaRPr lang="en-US" spc="50" dirty="0"/>
          </a:p>
        </p:txBody>
      </p:sp>
      <p:sp>
        <p:nvSpPr>
          <p:cNvPr id="6" name="Slide Number Placeholder 5"/>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80606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lv-LV"/>
              <a:t>Rediģēt šablona virsraksta stilu</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5" name="Date Placeholder 4"/>
          <p:cNvSpPr>
            <a:spLocks noGrp="1"/>
          </p:cNvSpPr>
          <p:nvPr>
            <p:ph type="dt" sz="half" idx="10"/>
          </p:nvPr>
        </p:nvSpPr>
        <p:spPr/>
        <p:txBody>
          <a:bodyPr/>
          <a:lstStyle/>
          <a:p>
            <a:pPr algn="r"/>
            <a:fld id="{A37D6D71-8B28-4ED6-B932-04B197003D23}" type="datetimeFigureOut">
              <a:rPr lang="en-US" smtClean="0"/>
              <a:pPr algn="r"/>
              <a:t>12/19/2021</a:t>
            </a:fld>
            <a:endParaRPr lang="en-US" spc="50" dirty="0"/>
          </a:p>
        </p:txBody>
      </p:sp>
      <p:sp>
        <p:nvSpPr>
          <p:cNvPr id="6" name="Footer Placeholder 5"/>
          <p:cNvSpPr>
            <a:spLocks noGrp="1"/>
          </p:cNvSpPr>
          <p:nvPr>
            <p:ph type="ftr" sz="quarter" idx="11"/>
          </p:nvPr>
        </p:nvSpPr>
        <p:spPr/>
        <p:txBody>
          <a:bodyPr/>
          <a:lstStyle/>
          <a:p>
            <a:endParaRPr lang="en-US" spc="50" dirty="0"/>
          </a:p>
        </p:txBody>
      </p:sp>
      <p:sp>
        <p:nvSpPr>
          <p:cNvPr id="7" name="Slide Number Placeholder 6"/>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86591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lv-LV"/>
              <a:t>Rediģēt šablona virsraksta stilu</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4" name="Content Placeholder 3"/>
          <p:cNvSpPr>
            <a:spLocks noGrp="1"/>
          </p:cNvSpPr>
          <p:nvPr>
            <p:ph sz="half" idx="2"/>
          </p:nvPr>
        </p:nvSpPr>
        <p:spPr>
          <a:xfrm>
            <a:off x="1447191" y="2824269"/>
            <a:ext cx="4645152" cy="2644457"/>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6" name="Content Placeholder 5"/>
          <p:cNvSpPr>
            <a:spLocks noGrp="1"/>
          </p:cNvSpPr>
          <p:nvPr>
            <p:ph sz="quarter" idx="4"/>
          </p:nvPr>
        </p:nvSpPr>
        <p:spPr>
          <a:xfrm>
            <a:off x="6412362" y="2821491"/>
            <a:ext cx="4645152" cy="2637371"/>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7" name="Date Placeholder 6"/>
          <p:cNvSpPr>
            <a:spLocks noGrp="1"/>
          </p:cNvSpPr>
          <p:nvPr>
            <p:ph type="dt" sz="half" idx="10"/>
          </p:nvPr>
        </p:nvSpPr>
        <p:spPr/>
        <p:txBody>
          <a:bodyPr/>
          <a:lstStyle/>
          <a:p>
            <a:pPr algn="r"/>
            <a:fld id="{A37D6D71-8B28-4ED6-B932-04B197003D23}" type="datetimeFigureOut">
              <a:rPr lang="en-US" smtClean="0"/>
              <a:pPr algn="r"/>
              <a:t>12/19/2021</a:t>
            </a:fld>
            <a:endParaRPr lang="en-US" spc="50" dirty="0"/>
          </a:p>
        </p:txBody>
      </p:sp>
      <p:sp>
        <p:nvSpPr>
          <p:cNvPr id="8" name="Footer Placeholder 7"/>
          <p:cNvSpPr>
            <a:spLocks noGrp="1"/>
          </p:cNvSpPr>
          <p:nvPr>
            <p:ph type="ftr" sz="quarter" idx="11"/>
          </p:nvPr>
        </p:nvSpPr>
        <p:spPr/>
        <p:txBody>
          <a:bodyPr/>
          <a:lstStyle/>
          <a:p>
            <a:endParaRPr lang="en-US" spc="50" dirty="0"/>
          </a:p>
        </p:txBody>
      </p:sp>
      <p:sp>
        <p:nvSpPr>
          <p:cNvPr id="9" name="Slide Number Placeholder 8"/>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9858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Rediģēt šablona virsraksta stilu</a:t>
            </a:r>
            <a:endParaRPr lang="en-US" dirty="0"/>
          </a:p>
        </p:txBody>
      </p:sp>
      <p:sp>
        <p:nvSpPr>
          <p:cNvPr id="3" name="Date Placeholder 2"/>
          <p:cNvSpPr>
            <a:spLocks noGrp="1"/>
          </p:cNvSpPr>
          <p:nvPr>
            <p:ph type="dt" sz="half" idx="10"/>
          </p:nvPr>
        </p:nvSpPr>
        <p:spPr/>
        <p:txBody>
          <a:bodyPr/>
          <a:lstStyle/>
          <a:p>
            <a:pPr algn="r"/>
            <a:fld id="{A37D6D71-8B28-4ED6-B932-04B197003D23}" type="datetimeFigureOut">
              <a:rPr lang="en-US" smtClean="0"/>
              <a:pPr algn="r"/>
              <a:t>12/19/2021</a:t>
            </a:fld>
            <a:endParaRPr lang="en-US" spc="50" dirty="0"/>
          </a:p>
        </p:txBody>
      </p:sp>
      <p:sp>
        <p:nvSpPr>
          <p:cNvPr id="4" name="Footer Placeholder 3"/>
          <p:cNvSpPr>
            <a:spLocks noGrp="1"/>
          </p:cNvSpPr>
          <p:nvPr>
            <p:ph type="ftr" sz="quarter" idx="11"/>
          </p:nvPr>
        </p:nvSpPr>
        <p:spPr/>
        <p:txBody>
          <a:bodyPr/>
          <a:lstStyle/>
          <a:p>
            <a:endParaRPr lang="en-US" spc="50" dirty="0"/>
          </a:p>
        </p:txBody>
      </p:sp>
      <p:sp>
        <p:nvSpPr>
          <p:cNvPr id="5" name="Slide Number Placeholder 4"/>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1342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lgn="r"/>
            <a:fld id="{A37D6D71-8B28-4ED6-B932-04B197003D23}" type="datetimeFigureOut">
              <a:rPr lang="en-US" smtClean="0"/>
              <a:pPr algn="r"/>
              <a:t>12/19/2021</a:t>
            </a:fld>
            <a:endParaRPr lang="en-US" spc="50" dirty="0"/>
          </a:p>
        </p:txBody>
      </p:sp>
      <p:sp>
        <p:nvSpPr>
          <p:cNvPr id="3" name="Footer Placeholder 2"/>
          <p:cNvSpPr>
            <a:spLocks noGrp="1"/>
          </p:cNvSpPr>
          <p:nvPr>
            <p:ph type="ftr" sz="quarter" idx="11"/>
          </p:nvPr>
        </p:nvSpPr>
        <p:spPr/>
        <p:txBody>
          <a:bodyPr/>
          <a:lstStyle/>
          <a:p>
            <a:endParaRPr lang="en-US" spc="50" dirty="0"/>
          </a:p>
        </p:txBody>
      </p:sp>
      <p:sp>
        <p:nvSpPr>
          <p:cNvPr id="4" name="Slide Number Placeholder 3"/>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435374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lv-LV"/>
              <a:t>Rediģēt šablona virsraksta stilu</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e Placeholder 4"/>
          <p:cNvSpPr>
            <a:spLocks noGrp="1"/>
          </p:cNvSpPr>
          <p:nvPr>
            <p:ph type="dt" sz="half" idx="10"/>
          </p:nvPr>
        </p:nvSpPr>
        <p:spPr/>
        <p:txBody>
          <a:bodyPr/>
          <a:lstStyle/>
          <a:p>
            <a:pPr algn="r"/>
            <a:fld id="{A37D6D71-8B28-4ED6-B932-04B197003D23}" type="datetimeFigureOut">
              <a:rPr lang="en-US" smtClean="0"/>
              <a:pPr algn="r"/>
              <a:t>12/19/2021</a:t>
            </a:fld>
            <a:endParaRPr lang="en-US" spc="50" dirty="0"/>
          </a:p>
        </p:txBody>
      </p:sp>
      <p:sp>
        <p:nvSpPr>
          <p:cNvPr id="6" name="Footer Placeholder 5"/>
          <p:cNvSpPr>
            <a:spLocks noGrp="1"/>
          </p:cNvSpPr>
          <p:nvPr>
            <p:ph type="ftr" sz="quarter" idx="11"/>
          </p:nvPr>
        </p:nvSpPr>
        <p:spPr/>
        <p:txBody>
          <a:bodyPr/>
          <a:lstStyle/>
          <a:p>
            <a:endParaRPr lang="en-US" spc="50" dirty="0"/>
          </a:p>
        </p:txBody>
      </p:sp>
      <p:sp>
        <p:nvSpPr>
          <p:cNvPr id="7" name="Slide Number Placeholder 6"/>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62659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lv-LV"/>
              <a:t>Rediģēt šablona virsraksta stilu</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v-LV"/>
              <a:t>Noklikšķiniet uz ikonas, lai pievienotu attēlu</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pPr algn="r"/>
            <a:fld id="{A37D6D71-8B28-4ED6-B932-04B197003D23}" type="datetimeFigureOut">
              <a:rPr lang="en-US" smtClean="0"/>
              <a:pPr algn="r"/>
              <a:t>12/19/2021</a:t>
            </a:fld>
            <a:endParaRPr lang="en-US" spc="50" dirty="0"/>
          </a:p>
        </p:txBody>
      </p:sp>
      <p:sp>
        <p:nvSpPr>
          <p:cNvPr id="6" name="Footer Placeholder 5"/>
          <p:cNvSpPr>
            <a:spLocks noGrp="1"/>
          </p:cNvSpPr>
          <p:nvPr>
            <p:ph type="ftr" sz="quarter" idx="11"/>
          </p:nvPr>
        </p:nvSpPr>
        <p:spPr>
          <a:xfrm>
            <a:off x="1447382" y="318640"/>
            <a:ext cx="5541004" cy="320931"/>
          </a:xfrm>
        </p:spPr>
        <p:txBody>
          <a:bodyPr/>
          <a:lstStyle/>
          <a:p>
            <a:endParaRPr lang="en-US" spc="50" dirty="0"/>
          </a:p>
        </p:txBody>
      </p:sp>
      <p:sp>
        <p:nvSpPr>
          <p:cNvPr id="7" name="Slide Number Placeholder 6"/>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34787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Rediģēt šablona virsraksta stilu</a:t>
            </a:r>
            <a:endParaRPr lang="en-US" dirty="0"/>
          </a:p>
        </p:txBody>
      </p:sp>
      <p:sp>
        <p:nvSpPr>
          <p:cNvPr id="3" name="Vertical Text Placeholder 2"/>
          <p:cNvSpPr>
            <a:spLocks noGrp="1"/>
          </p:cNvSpPr>
          <p:nvPr>
            <p:ph type="body" orient="vert" idx="1"/>
          </p:nvPr>
        </p:nvSpPr>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Date Placeholder 3"/>
          <p:cNvSpPr>
            <a:spLocks noGrp="1"/>
          </p:cNvSpPr>
          <p:nvPr>
            <p:ph type="dt" sz="half" idx="10"/>
          </p:nvPr>
        </p:nvSpPr>
        <p:spPr/>
        <p:txBody>
          <a:bodyPr/>
          <a:lstStyle/>
          <a:p>
            <a:pPr algn="r"/>
            <a:fld id="{A37D6D71-8B28-4ED6-B932-04B197003D23}" type="datetimeFigureOut">
              <a:rPr lang="en-US" smtClean="0"/>
              <a:pPr algn="r"/>
              <a:t>12/19/2021</a:t>
            </a:fld>
            <a:endParaRPr lang="en-US" spc="50" dirty="0"/>
          </a:p>
        </p:txBody>
      </p:sp>
      <p:sp>
        <p:nvSpPr>
          <p:cNvPr id="5" name="Footer Placeholder 4"/>
          <p:cNvSpPr>
            <a:spLocks noGrp="1"/>
          </p:cNvSpPr>
          <p:nvPr>
            <p:ph type="ftr" sz="quarter" idx="11"/>
          </p:nvPr>
        </p:nvSpPr>
        <p:spPr/>
        <p:txBody>
          <a:bodyPr/>
          <a:lstStyle/>
          <a:p>
            <a:endParaRPr lang="en-US" spc="50" dirty="0"/>
          </a:p>
        </p:txBody>
      </p:sp>
      <p:sp>
        <p:nvSpPr>
          <p:cNvPr id="6" name="Slide Number Placeholder 5"/>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22397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lv-LV"/>
              <a:t>Rediģēt šablona virsraksta stilu</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Date Placeholder 3"/>
          <p:cNvSpPr>
            <a:spLocks noGrp="1"/>
          </p:cNvSpPr>
          <p:nvPr>
            <p:ph type="dt" sz="half" idx="10"/>
          </p:nvPr>
        </p:nvSpPr>
        <p:spPr/>
        <p:txBody>
          <a:bodyPr/>
          <a:lstStyle/>
          <a:p>
            <a:pPr algn="r"/>
            <a:fld id="{A37D6D71-8B28-4ED6-B932-04B197003D23}" type="datetimeFigureOut">
              <a:rPr lang="en-US" smtClean="0"/>
              <a:pPr algn="r"/>
              <a:t>12/19/2021</a:t>
            </a:fld>
            <a:endParaRPr lang="en-US" spc="50" dirty="0"/>
          </a:p>
        </p:txBody>
      </p:sp>
      <p:sp>
        <p:nvSpPr>
          <p:cNvPr id="5" name="Footer Placeholder 4"/>
          <p:cNvSpPr>
            <a:spLocks noGrp="1"/>
          </p:cNvSpPr>
          <p:nvPr>
            <p:ph type="ftr" sz="quarter" idx="11"/>
          </p:nvPr>
        </p:nvSpPr>
        <p:spPr/>
        <p:txBody>
          <a:bodyPr/>
          <a:lstStyle/>
          <a:p>
            <a:endParaRPr lang="en-US" spc="50" dirty="0"/>
          </a:p>
        </p:txBody>
      </p:sp>
      <p:sp>
        <p:nvSpPr>
          <p:cNvPr id="6" name="Slide Number Placeholder 5"/>
          <p:cNvSpPr>
            <a:spLocks noGrp="1"/>
          </p:cNvSpPr>
          <p:nvPr>
            <p:ph type="sldNum" sz="quarter" idx="12"/>
          </p:nvPr>
        </p:nvSpPr>
        <p:spPr/>
        <p:txBody>
          <a:bodyPr/>
          <a:lstStyle/>
          <a:p>
            <a:pPr algn="l"/>
            <a:fld id="{F97E8200-1950-409B-82E7-99938E7AE355}" type="slidenum">
              <a:rPr lang="en-US" smtClean="0"/>
              <a:pPr algn="l"/>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80597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lv-LV"/>
              <a:t>Rediģēt šablona virsraksta stilu</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pPr algn="r"/>
            <a:fld id="{A37D6D71-8B28-4ED6-B932-04B197003D23}" type="datetimeFigureOut">
              <a:rPr lang="en-US" smtClean="0"/>
              <a:pPr algn="r"/>
              <a:t>12/19/2021</a:t>
            </a:fld>
            <a:endParaRPr lang="en-US" spc="50"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spc="50"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pPr algn="l"/>
            <a:fld id="{F97E8200-1950-409B-82E7-99938E7AE355}" type="slidenum">
              <a:rPr lang="en-US" smtClean="0"/>
              <a:pPr algn="l"/>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691478"/>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ED66472C-16C3-4CE7-86A3-88B542C8D118}"/>
              </a:ext>
            </a:extLst>
          </p:cNvPr>
          <p:cNvSpPr>
            <a:spLocks noGrp="1"/>
          </p:cNvSpPr>
          <p:nvPr>
            <p:ph type="ctrTitle"/>
          </p:nvPr>
        </p:nvSpPr>
        <p:spPr/>
        <p:txBody>
          <a:bodyPr anchor="b">
            <a:normAutofit/>
          </a:bodyPr>
          <a:lstStyle/>
          <a:p>
            <a:r>
              <a:rPr lang="lv-LV" dirty="0">
                <a:solidFill>
                  <a:schemeClr val="accent5">
                    <a:lumMod val="75000"/>
                  </a:schemeClr>
                </a:solidFill>
              </a:rPr>
              <a:t>Biežāk pieļautās</a:t>
            </a:r>
            <a:br>
              <a:rPr lang="lv-LV" dirty="0">
                <a:solidFill>
                  <a:schemeClr val="accent5">
                    <a:lumMod val="75000"/>
                  </a:schemeClr>
                </a:solidFill>
              </a:rPr>
            </a:br>
            <a:r>
              <a:rPr lang="lv-LV" dirty="0">
                <a:solidFill>
                  <a:schemeClr val="accent5">
                    <a:lumMod val="75000"/>
                  </a:schemeClr>
                </a:solidFill>
              </a:rPr>
              <a:t>kļūdas </a:t>
            </a:r>
            <a:endParaRPr lang="en-GB" dirty="0">
              <a:solidFill>
                <a:schemeClr val="accent5">
                  <a:lumMod val="75000"/>
                </a:schemeClr>
              </a:solidFill>
            </a:endParaRPr>
          </a:p>
        </p:txBody>
      </p:sp>
      <p:sp>
        <p:nvSpPr>
          <p:cNvPr id="3" name="Apakšvirsraksts 2">
            <a:extLst>
              <a:ext uri="{FF2B5EF4-FFF2-40B4-BE49-F238E27FC236}">
                <a16:creationId xmlns="" xmlns:a16="http://schemas.microsoft.com/office/drawing/2014/main" id="{E1694D95-FFFC-4942-98D9-A22D7BF46950}"/>
              </a:ext>
            </a:extLst>
          </p:cNvPr>
          <p:cNvSpPr>
            <a:spLocks noGrp="1"/>
          </p:cNvSpPr>
          <p:nvPr>
            <p:ph type="subTitle" idx="1"/>
          </p:nvPr>
        </p:nvSpPr>
        <p:spPr/>
        <p:txBody>
          <a:bodyPr anchor="t">
            <a:normAutofit fontScale="62500" lnSpcReduction="20000"/>
          </a:bodyPr>
          <a:lstStyle/>
          <a:p>
            <a:pPr>
              <a:lnSpc>
                <a:spcPct val="91000"/>
              </a:lnSpc>
            </a:pPr>
            <a:r>
              <a:rPr lang="lv-LV" sz="2500" dirty="0">
                <a:solidFill>
                  <a:schemeClr val="accent4">
                    <a:lumMod val="50000"/>
                  </a:schemeClr>
                </a:solidFill>
              </a:rPr>
              <a:t>Diagnosticējošais darbs</a:t>
            </a:r>
            <a:endParaRPr lang="en-GB" sz="2500" dirty="0">
              <a:solidFill>
                <a:schemeClr val="accent4">
                  <a:lumMod val="50000"/>
                </a:schemeClr>
              </a:solidFill>
            </a:endParaRPr>
          </a:p>
          <a:p>
            <a:pPr>
              <a:lnSpc>
                <a:spcPct val="91000"/>
              </a:lnSpc>
            </a:pPr>
            <a:r>
              <a:rPr lang="lv-LV" sz="2500" dirty="0">
                <a:solidFill>
                  <a:schemeClr val="accent4">
                    <a:lumMod val="50000"/>
                  </a:schemeClr>
                </a:solidFill>
              </a:rPr>
              <a:t>9. klase </a:t>
            </a:r>
          </a:p>
          <a:p>
            <a:pPr>
              <a:lnSpc>
                <a:spcPct val="91000"/>
              </a:lnSpc>
            </a:pPr>
            <a:r>
              <a:rPr lang="lv-LV" sz="2500" dirty="0">
                <a:solidFill>
                  <a:schemeClr val="accent4">
                    <a:lumMod val="50000"/>
                  </a:schemeClr>
                </a:solidFill>
              </a:rPr>
              <a:t>2021. gads</a:t>
            </a:r>
          </a:p>
        </p:txBody>
      </p:sp>
    </p:spTree>
    <p:extLst>
      <p:ext uri="{BB962C8B-B14F-4D97-AF65-F5344CB8AC3E}">
        <p14:creationId xmlns:p14="http://schemas.microsoft.com/office/powerpoint/2010/main" val="298088385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23522FE7-5A29-4EF6-B1EF-2CA55748A77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9" name="Picture 8">
            <a:extLst>
              <a:ext uri="{FF2B5EF4-FFF2-40B4-BE49-F238E27FC236}">
                <a16:creationId xmlns="" xmlns:a16="http://schemas.microsoft.com/office/drawing/2014/main" id="{C2192E09-EBC7-416C-B887-DFF915D7F43D}"/>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1" name="Straight Connector 10">
            <a:extLst>
              <a:ext uri="{FF2B5EF4-FFF2-40B4-BE49-F238E27FC236}">
                <a16:creationId xmlns="" xmlns:a16="http://schemas.microsoft.com/office/drawing/2014/main" id="{2924498D-E084-44BE-A196-CFCE3556435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 xmlns:a16="http://schemas.microsoft.com/office/drawing/2014/main" id="{3BBC7667-C352-4842-9AFD-E5C16AD002F4}"/>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5" name="Rectangle 14">
            <a:extLst>
              <a:ext uri="{FF2B5EF4-FFF2-40B4-BE49-F238E27FC236}">
                <a16:creationId xmlns="" xmlns:a16="http://schemas.microsoft.com/office/drawing/2014/main" id="{F8454B2E-D2DB-42C2-A224-BCEC47B864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 xmlns:a16="http://schemas.microsoft.com/office/drawing/2014/main" id="{08B61146-1CF0-40E1-B66E-C22BD9207E3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Virsraksts 1">
            <a:extLst>
              <a:ext uri="{FF2B5EF4-FFF2-40B4-BE49-F238E27FC236}">
                <a16:creationId xmlns="" xmlns:a16="http://schemas.microsoft.com/office/drawing/2014/main" id="{99C08921-BFEE-49C2-A873-8A060E9DB0EB}"/>
              </a:ext>
            </a:extLst>
          </p:cNvPr>
          <p:cNvSpPr>
            <a:spLocks noGrp="1"/>
          </p:cNvSpPr>
          <p:nvPr>
            <p:ph type="title"/>
          </p:nvPr>
        </p:nvSpPr>
        <p:spPr>
          <a:xfrm>
            <a:off x="1964987" y="802298"/>
            <a:ext cx="9089865" cy="3822329"/>
          </a:xfrm>
        </p:spPr>
        <p:txBody>
          <a:bodyPr vert="horz" lIns="91440" tIns="45720" rIns="91440" bIns="0" rtlCol="0" anchor="b">
            <a:normAutofit/>
          </a:bodyPr>
          <a:lstStyle/>
          <a:p>
            <a:r>
              <a:rPr lang="en-US" sz="6600"/>
              <a:t>Lasītprasme</a:t>
            </a:r>
          </a:p>
        </p:txBody>
      </p:sp>
      <p:cxnSp>
        <p:nvCxnSpPr>
          <p:cNvPr id="19" name="Straight Connector 18">
            <a:extLst>
              <a:ext uri="{FF2B5EF4-FFF2-40B4-BE49-F238E27FC236}">
                <a16:creationId xmlns="" xmlns:a16="http://schemas.microsoft.com/office/drawing/2014/main" id="{7AE5065C-30A9-480A-9E93-74CC1490293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776728" y="4735528"/>
            <a:ext cx="86430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21" name="Picture 20">
            <a:extLst>
              <a:ext uri="{FF2B5EF4-FFF2-40B4-BE49-F238E27FC236}">
                <a16:creationId xmlns="" xmlns:a16="http://schemas.microsoft.com/office/drawing/2014/main" id="{2F948680-1810-4961-805C-D0C28E7E93EE}"/>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3232342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BD266E25-C634-40B8-B1B8-2F2053A5882F}"/>
              </a:ext>
            </a:extLst>
          </p:cNvPr>
          <p:cNvSpPr>
            <a:spLocks noGrp="1"/>
          </p:cNvSpPr>
          <p:nvPr>
            <p:ph type="title"/>
          </p:nvPr>
        </p:nvSpPr>
        <p:spPr/>
        <p:txBody>
          <a:bodyPr/>
          <a:lstStyle/>
          <a:p>
            <a:r>
              <a:rPr lang="lv-LV" sz="2400" u="sng">
                <a:effectLst/>
                <a:latin typeface="Calibri" panose="020F0502020204030204" pitchFamily="34" charset="0"/>
                <a:ea typeface="Calibri" panose="020F0502020204030204" pitchFamily="34" charset="0"/>
                <a:cs typeface="Times New Roman" panose="02020603050405020304" pitchFamily="18" charset="0"/>
              </a:rPr>
              <a:t>1. citē</a:t>
            </a:r>
            <a:r>
              <a:rPr lang="lv-LV" sz="2400" u="sng">
                <a:latin typeface="Calibri" panose="020F0502020204030204" pitchFamily="34" charset="0"/>
                <a:ea typeface="Calibri" panose="020F0502020204030204" pitchFamily="34" charset="0"/>
                <a:cs typeface="Times New Roman" panose="02020603050405020304" pitchFamily="18" charset="0"/>
              </a:rPr>
              <a:t>, nevis formulē domu</a:t>
            </a:r>
            <a:r>
              <a:rPr lang="lv-LV" sz="2400">
                <a:effectLst/>
                <a:latin typeface="Calibri" panose="020F0502020204030204" pitchFamily="34" charset="0"/>
                <a:ea typeface="Calibri" panose="020F0502020204030204" pitchFamily="34" charset="0"/>
                <a:cs typeface="Times New Roman" panose="02020603050405020304" pitchFamily="18" charset="0"/>
              </a:rPr>
              <a:t> saviem vārdiem.</a:t>
            </a:r>
            <a:r>
              <a:rPr lang="en-GB" sz="1800">
                <a:effectLst/>
                <a:latin typeface="Calibri" panose="020F0502020204030204" pitchFamily="34" charset="0"/>
                <a:ea typeface="Calibri" panose="020F0502020204030204" pitchFamily="34" charset="0"/>
                <a:cs typeface="Times New Roman" panose="02020603050405020304" pitchFamily="18" charset="0"/>
              </a:rPr>
              <a:t/>
            </a:r>
            <a:br>
              <a:rPr lang="en-GB" sz="180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Satura vietturis 2">
            <a:extLst>
              <a:ext uri="{FF2B5EF4-FFF2-40B4-BE49-F238E27FC236}">
                <a16:creationId xmlns="" xmlns:a16="http://schemas.microsoft.com/office/drawing/2014/main" id="{F58CF07A-9BBF-44BB-A1A5-303517B43B90}"/>
              </a:ext>
            </a:extLst>
          </p:cNvPr>
          <p:cNvSpPr>
            <a:spLocks noGrp="1"/>
          </p:cNvSpPr>
          <p:nvPr>
            <p:ph idx="1"/>
          </p:nvPr>
        </p:nvSpPr>
        <p:spPr/>
        <p:txBody>
          <a:bodyPr>
            <a:normAutofit fontScale="70000" lnSpcReduction="20000"/>
          </a:bodyPr>
          <a:lstStyle/>
          <a:p>
            <a:pPr marL="0" lvl="0" indent="0" algn="just">
              <a:lnSpc>
                <a:spcPct val="150000"/>
              </a:lnSpc>
              <a:buClr>
                <a:srgbClr val="0070C0"/>
              </a:buClr>
              <a:buNone/>
            </a:pPr>
            <a:r>
              <a:rPr lang="lv-LV" sz="2400" i="1"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Uzraksti secinājumu, kāpēc tulkotāja izmanto vārdnīcas! (2.)</a:t>
            </a:r>
          </a:p>
          <a:p>
            <a:pPr marL="0" lvl="0" indent="0" algn="just">
              <a:lnSpc>
                <a:spcPct val="150000"/>
              </a:lnSpc>
              <a:buClr>
                <a:srgbClr val="0070C0"/>
              </a:buClr>
              <a:buNone/>
            </a:pPr>
            <a:r>
              <a:rPr lang="lv-LV" sz="28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Tulkot no </a:t>
            </a:r>
            <a:r>
              <a:rPr lang="lv-LV" sz="2800" i="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somugru</a:t>
            </a:r>
            <a:r>
              <a:rPr lang="lv-LV" sz="28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valodām ir grūtāk, jo </a:t>
            </a:r>
            <a:r>
              <a:rPr lang="lv-LV" sz="2800" i="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s</a:t>
            </a:r>
            <a:r>
              <a:rPr lang="lv-LV" sz="2800" i="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omugru</a:t>
            </a:r>
            <a:r>
              <a:rPr lang="lv-LV" sz="28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valodai nav ne dzimtes, ne nākotnes </a:t>
            </a:r>
          </a:p>
          <a:p>
            <a:pPr marL="0" lvl="0" indent="0" algn="just">
              <a:lnSpc>
                <a:spcPct val="150000"/>
              </a:lnSpc>
              <a:buClr>
                <a:srgbClr val="0070C0"/>
              </a:buClr>
              <a:buNone/>
            </a:pPr>
            <a:r>
              <a:rPr lang="lv-LV" sz="2300" i="1"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Par ko tulkotājs ir atbildīgs? (5.)</a:t>
            </a:r>
          </a:p>
          <a:p>
            <a:pPr marL="0" lvl="0" indent="0" algn="just">
              <a:lnSpc>
                <a:spcPct val="150000"/>
              </a:lnSpc>
              <a:buClr>
                <a:srgbClr val="0070C0"/>
              </a:buClr>
              <a:buNone/>
            </a:pPr>
            <a:r>
              <a:rPr lang="lv-LV" sz="2800"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Tulkotājs ir atbildīgs par izsveru un </a:t>
            </a:r>
            <a:r>
              <a:rPr lang="lv-LV" sz="2800" i="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jāizsāp</a:t>
            </a:r>
            <a:r>
              <a:rPr lang="lv-LV" sz="2800"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 no kā atteikties </a:t>
            </a:r>
          </a:p>
          <a:p>
            <a:pPr marL="0" lvl="0" indent="0" algn="just">
              <a:lnSpc>
                <a:spcPct val="150000"/>
              </a:lnSpc>
              <a:buClr>
                <a:srgbClr val="0070C0"/>
              </a:buClr>
              <a:buNone/>
            </a:pPr>
            <a:r>
              <a:rPr lang="lv-LV" sz="2300" dirty="0">
                <a:solidFill>
                  <a:schemeClr val="accent4">
                    <a:lumMod val="50000"/>
                  </a:schemeClr>
                </a:solidFill>
                <a:latin typeface="Calibri" panose="020F0502020204030204" pitchFamily="34" charset="0"/>
                <a:ea typeface="Calibri" panose="020F0502020204030204" pitchFamily="34" charset="0"/>
                <a:cs typeface="Times New Roman" panose="02020603050405020304" pitchFamily="18" charset="0"/>
              </a:rPr>
              <a:t>Kā M. Grīnberga panāk valodas bagātību savos tulkojumos? </a:t>
            </a:r>
            <a:r>
              <a:rPr lang="lv-LV" sz="2300" i="1" dirty="0">
                <a:solidFill>
                  <a:schemeClr val="accent4">
                    <a:lumMod val="50000"/>
                  </a:schemeClr>
                </a:solidFill>
                <a:latin typeface="Calibri" panose="020F0502020204030204" pitchFamily="34" charset="0"/>
                <a:ea typeface="Calibri" panose="020F0502020204030204" pitchFamily="34" charset="0"/>
                <a:cs typeface="Times New Roman" panose="02020603050405020304" pitchFamily="18" charset="0"/>
              </a:rPr>
              <a:t>(7.)</a:t>
            </a:r>
            <a:endParaRPr lang="en-GB" sz="2300" i="1"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spcAft>
                <a:spcPts val="800"/>
              </a:spcAft>
              <a:buClr>
                <a:srgbClr val="0070C0"/>
              </a:buClr>
              <a:buNone/>
            </a:pPr>
            <a:r>
              <a:rPr lang="lv-LV" sz="28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Spēlējoties ar izloksnēm </a:t>
            </a:r>
            <a:endParaRPr lang="en-GB"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94364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85F8B0FC-FAB1-49BB-9E90-BB00B5959425}"/>
              </a:ext>
            </a:extLst>
          </p:cNvPr>
          <p:cNvSpPr>
            <a:spLocks noGrp="1"/>
          </p:cNvSpPr>
          <p:nvPr>
            <p:ph type="title"/>
          </p:nvPr>
        </p:nvSpPr>
        <p:spPr>
          <a:xfrm>
            <a:off x="960120" y="317814"/>
            <a:ext cx="10484020" cy="1700784"/>
          </a:xfrm>
        </p:spPr>
        <p:txBody>
          <a:bodyPr/>
          <a:lstStyle/>
          <a:p>
            <a:r>
              <a:rPr lang="lv-LV" sz="2800" dirty="0">
                <a:effectLst/>
                <a:latin typeface="Calibri" panose="020F0502020204030204" pitchFamily="34" charset="0"/>
                <a:ea typeface="Calibri" panose="020F0502020204030204" pitchFamily="34" charset="0"/>
                <a:cs typeface="Times New Roman" panose="02020603050405020304" pitchFamily="18" charset="0"/>
              </a:rPr>
              <a:t>2. Grūtības formulēt secinājumus, trūkst loģikas.  </a:t>
            </a:r>
            <a:endParaRPr lang="en-GB" sz="2800" dirty="0"/>
          </a:p>
        </p:txBody>
      </p:sp>
      <p:sp>
        <p:nvSpPr>
          <p:cNvPr id="3" name="Satura vietturis 2">
            <a:extLst>
              <a:ext uri="{FF2B5EF4-FFF2-40B4-BE49-F238E27FC236}">
                <a16:creationId xmlns="" xmlns:a16="http://schemas.microsoft.com/office/drawing/2014/main" id="{547427FC-9D12-466C-A337-A7399DD09634}"/>
              </a:ext>
            </a:extLst>
          </p:cNvPr>
          <p:cNvSpPr>
            <a:spLocks noGrp="1"/>
          </p:cNvSpPr>
          <p:nvPr>
            <p:ph idx="1"/>
          </p:nvPr>
        </p:nvSpPr>
        <p:spPr/>
        <p:txBody>
          <a:bodyPr>
            <a:normAutofit fontScale="62500" lnSpcReduction="20000"/>
          </a:bodyPr>
          <a:lstStyle/>
          <a:p>
            <a:pPr marL="0" indent="0" algn="just">
              <a:lnSpc>
                <a:spcPct val="150000"/>
              </a:lnSpc>
              <a:buClr>
                <a:srgbClr val="0070C0"/>
              </a:buClr>
              <a:buNone/>
            </a:pPr>
            <a:r>
              <a:rPr lang="lv-LV" sz="29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Uzraksti secinājumu, kāpēc tulkotāja izmanto vārdnīcas! </a:t>
            </a:r>
            <a:r>
              <a:rPr lang="lv-LV" sz="2900" i="1"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(2.)</a:t>
            </a:r>
            <a:endParaRPr lang="lv-LV" sz="29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Clr>
                <a:srgbClr val="0070C0"/>
              </a:buClr>
              <a:buNone/>
            </a:pPr>
            <a:r>
              <a:rPr lang="lv-LV" sz="29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Ir ļoti jādomā rakstnieka nodomi. </a:t>
            </a:r>
            <a:endParaRPr lang="en-GB" sz="29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Clr>
                <a:srgbClr val="0070C0"/>
              </a:buClr>
              <a:buNone/>
            </a:pPr>
            <a:r>
              <a:rPr lang="lv-LV" sz="29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Dažkārt somu rakstītā grāmatā galveno varoņu dzimums parādās beigās. </a:t>
            </a:r>
          </a:p>
          <a:p>
            <a:pPr marL="0" lvl="0" indent="0" algn="just">
              <a:lnSpc>
                <a:spcPct val="150000"/>
              </a:lnSpc>
              <a:buClr>
                <a:srgbClr val="0070C0"/>
              </a:buClr>
              <a:buNone/>
            </a:pPr>
            <a:r>
              <a:rPr lang="lv-LV" sz="29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Kuru no </a:t>
            </a:r>
            <a:r>
              <a:rPr lang="lv-LV" sz="2900" dirty="0" err="1">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somugru</a:t>
            </a:r>
            <a:r>
              <a:rPr lang="lv-LV" sz="29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valodu raksturīgākajām īpatnībām vēl bez vārda beigu noraušanas var saskatīt šajā citātā: «Kas tas i, ka visi taga grib </a:t>
            </a:r>
            <a:r>
              <a:rPr lang="lv-LV" sz="2900" dirty="0" err="1">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sieviešus</a:t>
            </a:r>
            <a:r>
              <a:rPr lang="lv-LV" sz="29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apcirpt?» </a:t>
            </a:r>
            <a:r>
              <a:rPr lang="lv-LV" sz="2900" i="1"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(3.) </a:t>
            </a:r>
            <a:endParaRPr lang="en-GB" sz="2900" i="1"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Clr>
                <a:srgbClr val="0070C0"/>
              </a:buClr>
              <a:buNone/>
            </a:pPr>
            <a:r>
              <a:rPr lang="lv-LV" sz="29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Tajā teikumā vārdiem nav noteikts dzimums.</a:t>
            </a:r>
            <a:endParaRPr lang="en-GB" sz="29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Clr>
                <a:srgbClr val="0070C0"/>
              </a:buClr>
              <a:buNone/>
            </a:pPr>
            <a:r>
              <a:rPr lang="lv-LV" sz="29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Vārdam ,,</a:t>
            </a:r>
            <a:r>
              <a:rPr lang="lv-LV" sz="2900" i="1"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sieviešus</a:t>
            </a:r>
            <a:r>
              <a:rPr lang="lv-LV" sz="29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nav dzimuma.</a:t>
            </a:r>
            <a:endParaRPr lang="en-GB" sz="29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105146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0EF2AB4A-7D16-4CCA-AEE2-0C678911D621}"/>
              </a:ext>
            </a:extLst>
          </p:cNvPr>
          <p:cNvSpPr>
            <a:spLocks noGrp="1"/>
          </p:cNvSpPr>
          <p:nvPr>
            <p:ph type="title"/>
          </p:nvPr>
        </p:nvSpPr>
        <p:spPr/>
        <p:txBody>
          <a:bodyPr/>
          <a:lstStyle/>
          <a:p>
            <a:r>
              <a:rPr lang="lv-LV" sz="2400" dirty="0">
                <a:effectLst/>
                <a:latin typeface="Calibri" panose="020F0502020204030204" pitchFamily="34" charset="0"/>
                <a:ea typeface="Calibri" panose="020F0502020204030204" pitchFamily="34" charset="0"/>
                <a:cs typeface="Times New Roman" panose="02020603050405020304" pitchFamily="18" charset="0"/>
              </a:rPr>
              <a:t>3. Grūtības formulēt problēmu.</a:t>
            </a: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Satura vietturis 2">
            <a:extLst>
              <a:ext uri="{FF2B5EF4-FFF2-40B4-BE49-F238E27FC236}">
                <a16:creationId xmlns="" xmlns:a16="http://schemas.microsoft.com/office/drawing/2014/main" id="{CC4DD8BA-55E0-419A-BBC9-6B57CE2AA1A6}"/>
              </a:ext>
            </a:extLst>
          </p:cNvPr>
          <p:cNvSpPr>
            <a:spLocks noGrp="1"/>
          </p:cNvSpPr>
          <p:nvPr>
            <p:ph idx="1"/>
          </p:nvPr>
        </p:nvSpPr>
        <p:spPr>
          <a:xfrm>
            <a:off x="800101" y="2587752"/>
            <a:ext cx="10786950" cy="3289173"/>
          </a:xfrm>
        </p:spPr>
        <p:txBody>
          <a:bodyPr>
            <a:normAutofit fontScale="85000" lnSpcReduction="10000"/>
          </a:bodyPr>
          <a:lstStyle/>
          <a:p>
            <a:pPr marL="0" indent="0">
              <a:buNone/>
            </a:pPr>
            <a:r>
              <a:rPr lang="lv-LV" sz="3200" dirty="0">
                <a:solidFill>
                  <a:schemeClr val="accent4">
                    <a:lumMod val="50000"/>
                  </a:schemeClr>
                </a:solidFill>
                <a:latin typeface="Calibri" panose="020F0502020204030204" pitchFamily="34" charset="0"/>
                <a:ea typeface="Calibri" panose="020F0502020204030204" pitchFamily="34" charset="0"/>
                <a:cs typeface="Times New Roman" panose="02020603050405020304" pitchFamily="18" charset="0"/>
              </a:rPr>
              <a:t>Kuras ir divas aktuālas problēmas īpašvārdu atveidē latviešu valodā? </a:t>
            </a:r>
            <a:r>
              <a:rPr lang="lv-LV" sz="3200" i="1" dirty="0">
                <a:solidFill>
                  <a:schemeClr val="accent4">
                    <a:lumMod val="50000"/>
                  </a:schemeClr>
                </a:solidFill>
                <a:latin typeface="Calibri" panose="020F0502020204030204" pitchFamily="34" charset="0"/>
                <a:ea typeface="Calibri" panose="020F0502020204030204" pitchFamily="34" charset="0"/>
                <a:cs typeface="Times New Roman" panose="02020603050405020304" pitchFamily="18" charset="0"/>
              </a:rPr>
              <a:t>(6.)</a:t>
            </a:r>
          </a:p>
          <a:p>
            <a:pPr marL="0" indent="0">
              <a:buNone/>
            </a:pPr>
            <a:r>
              <a:rPr lang="lv-LV" sz="3200"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S</a:t>
            </a:r>
            <a:r>
              <a:rPr lang="lv-LV" sz="32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ociālie tīkli </a:t>
            </a:r>
          </a:p>
          <a:p>
            <a:pPr marL="0" indent="0">
              <a:buNone/>
            </a:pPr>
            <a:r>
              <a:rPr lang="lv-LV" sz="3200" dirty="0" smtClean="0"/>
              <a:t>Lietojot sociālos tīklus, </a:t>
            </a:r>
            <a:r>
              <a:rPr lang="lv-LV" sz="3200" dirty="0"/>
              <a:t>pamazām izzūd prasme locīt personvārdus.</a:t>
            </a:r>
          </a:p>
          <a:p>
            <a:endParaRPr lang="lv-LV" sz="32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lv-LV" sz="3200"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Latviešu valodas vārdu nozīmes </a:t>
            </a:r>
          </a:p>
          <a:p>
            <a:endParaRPr lang="en-GB" sz="3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803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01737050-5068-4678-BC3A-5C80A6148B48}"/>
              </a:ext>
            </a:extLst>
          </p:cNvPr>
          <p:cNvSpPr>
            <a:spLocks noGrp="1"/>
          </p:cNvSpPr>
          <p:nvPr>
            <p:ph type="title"/>
          </p:nvPr>
        </p:nvSpPr>
        <p:spPr/>
        <p:txBody>
          <a:bodyPr>
            <a:normAutofit fontScale="90000"/>
          </a:bodyPr>
          <a:lstStyle/>
          <a:p>
            <a:r>
              <a:rPr lang="lv-LV" sz="2800" dirty="0">
                <a:effectLst/>
                <a:latin typeface="Calibri" panose="020F0502020204030204" pitchFamily="34" charset="0"/>
                <a:ea typeface="Calibri" panose="020F0502020204030204" pitchFamily="34" charset="0"/>
                <a:cs typeface="Times New Roman" panose="02020603050405020304" pitchFamily="18" charset="0"/>
              </a:rPr>
              <a:t>4. Grūtības sagādā teksta izpratnes uzdevumi, kuros ir pārnestas nozīmes vārdi vai zemteksts. Vērojama vai nu neizpratne, vai neiedziļināšanās. </a:t>
            </a:r>
            <a:r>
              <a:rPr lang="en-GB" sz="2800" dirty="0">
                <a:effectLst/>
                <a:latin typeface="Calibri" panose="020F0502020204030204" pitchFamily="34" charset="0"/>
                <a:ea typeface="Calibri" panose="020F0502020204030204" pitchFamily="34" charset="0"/>
                <a:cs typeface="Times New Roman" panose="02020603050405020304" pitchFamily="18" charset="0"/>
              </a:rPr>
              <a:t/>
            </a:r>
            <a:br>
              <a:rPr lang="en-GB" sz="2800" dirty="0">
                <a:effectLst/>
                <a:latin typeface="Calibri" panose="020F0502020204030204" pitchFamily="34" charset="0"/>
                <a:ea typeface="Calibri" panose="020F0502020204030204" pitchFamily="34" charset="0"/>
                <a:cs typeface="Times New Roman" panose="02020603050405020304" pitchFamily="18" charset="0"/>
              </a:rPr>
            </a:br>
            <a:endParaRPr lang="en-GB" sz="2800" dirty="0"/>
          </a:p>
        </p:txBody>
      </p:sp>
      <p:sp>
        <p:nvSpPr>
          <p:cNvPr id="3" name="Satura vietturis 2">
            <a:extLst>
              <a:ext uri="{FF2B5EF4-FFF2-40B4-BE49-F238E27FC236}">
                <a16:creationId xmlns="" xmlns:a16="http://schemas.microsoft.com/office/drawing/2014/main" id="{64E9EDBB-FED8-4A70-864E-C961CDEC7E0B}"/>
              </a:ext>
            </a:extLst>
          </p:cNvPr>
          <p:cNvSpPr>
            <a:spLocks noGrp="1"/>
          </p:cNvSpPr>
          <p:nvPr>
            <p:ph idx="1"/>
          </p:nvPr>
        </p:nvSpPr>
        <p:spPr/>
        <p:txBody>
          <a:bodyPr>
            <a:normAutofit fontScale="85000" lnSpcReduction="10000"/>
          </a:bodyPr>
          <a:lstStyle/>
          <a:p>
            <a:pPr marL="0" lvl="0" indent="0" algn="just">
              <a:lnSpc>
                <a:spcPct val="150000"/>
              </a:lnSpc>
              <a:buClr>
                <a:srgbClr val="0070C0"/>
              </a:buClr>
              <a:buNone/>
            </a:pPr>
            <a:r>
              <a:rPr lang="lv-LV" sz="2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Paskaidro, kā tu saproti teikto: «Četru ceļu krustojuma» ievads dažos tulkojumos ir nodevīgāks nekā somu oriģināls.» </a:t>
            </a:r>
            <a:r>
              <a:rPr lang="lv-LV" sz="28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(4.)</a:t>
            </a:r>
          </a:p>
          <a:p>
            <a:pPr marL="0" lvl="0" indent="0" algn="just">
              <a:lnSpc>
                <a:spcPct val="150000"/>
              </a:lnSpc>
              <a:buClr>
                <a:srgbClr val="0070C0"/>
              </a:buClr>
              <a:buNone/>
            </a:pPr>
            <a:r>
              <a:rPr lang="lv-LV" sz="28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,,Katrs cilvēks var izvēlēties savu ceļu, pa kuru doties. Šie ceļi ir tie, kuri parāda, kur doties.” </a:t>
            </a:r>
            <a:endParaRPr lang="en-GB"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spcAft>
                <a:spcPts val="800"/>
              </a:spcAft>
              <a:buClr>
                <a:srgbClr val="0070C0"/>
              </a:buClr>
              <a:buNone/>
            </a:pPr>
            <a:r>
              <a:rPr lang="lv-LV" sz="28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,,Somu valodā var vairāk izteikties, tulkotāji nevar pārgalvīgi izdarīties.” </a:t>
            </a:r>
            <a:endParaRPr lang="en-GB"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981318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FBEB175B-6CC5-4C28-AC17-2CAB46D0DEEE}"/>
              </a:ext>
            </a:extLst>
          </p:cNvPr>
          <p:cNvSpPr>
            <a:spLocks noGrp="1"/>
          </p:cNvSpPr>
          <p:nvPr>
            <p:ph type="title"/>
          </p:nvPr>
        </p:nvSpPr>
        <p:spPr/>
        <p:txBody>
          <a:bodyPr>
            <a:normAutofit fontScale="90000"/>
          </a:bodyPr>
          <a:lstStyle/>
          <a:p>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lv-LV" sz="2800" dirty="0">
                <a:effectLst/>
                <a:latin typeface="Calibri" panose="020F0502020204030204" pitchFamily="34" charset="0"/>
                <a:ea typeface="Calibri" panose="020F0502020204030204" pitchFamily="34" charset="0"/>
                <a:cs typeface="Times New Roman" panose="02020603050405020304" pitchFamily="18" charset="0"/>
              </a:rPr>
              <a:t>5. Formulē domu vienā palīgteikumā </a:t>
            </a: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Satura vietturis 2">
            <a:extLst>
              <a:ext uri="{FF2B5EF4-FFF2-40B4-BE49-F238E27FC236}">
                <a16:creationId xmlns="" xmlns:a16="http://schemas.microsoft.com/office/drawing/2014/main" id="{2D4F60F0-09D3-4486-A856-F7DBA0EDE81B}"/>
              </a:ext>
            </a:extLst>
          </p:cNvPr>
          <p:cNvSpPr>
            <a:spLocks noGrp="1"/>
          </p:cNvSpPr>
          <p:nvPr>
            <p:ph idx="1"/>
          </p:nvPr>
        </p:nvSpPr>
        <p:spPr>
          <a:xfrm>
            <a:off x="1451579" y="2015732"/>
            <a:ext cx="10035571" cy="3450613"/>
          </a:xfrm>
        </p:spPr>
        <p:txBody>
          <a:bodyPr/>
          <a:lstStyle/>
          <a:p>
            <a:pPr marL="0" indent="0">
              <a:buNone/>
            </a:pPr>
            <a:r>
              <a:rPr lang="lv-LV" sz="3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Uzraksti secinājumu, kāpēc tulkotāja izmanto </a:t>
            </a:r>
            <a:r>
              <a:rPr lang="lv-LV" sz="3200" dirty="0">
                <a:solidFill>
                  <a:srgbClr val="0070C0"/>
                </a:solidFill>
                <a:latin typeface="Calibri" panose="020F0502020204030204" pitchFamily="34" charset="0"/>
                <a:ea typeface="Calibri" panose="020F0502020204030204" pitchFamily="34" charset="0"/>
                <a:cs typeface="Times New Roman" panose="02020603050405020304" pitchFamily="18" charset="0"/>
              </a:rPr>
              <a:t>vārdnīcas!</a:t>
            </a:r>
            <a:r>
              <a:rPr lang="lv-LV" sz="24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r>
              <a:rPr lang="lv-LV" sz="2400"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(1.)</a:t>
            </a:r>
          </a:p>
          <a:p>
            <a:pPr marL="0" indent="0">
              <a:buNone/>
            </a:pPr>
            <a:endParaRPr lang="lv-LV" sz="3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lv-LV" sz="32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Jo tas palīdz atcerēties un saprast to, ko tulkotāja ir aizmirsusi.</a:t>
            </a:r>
            <a:endParaRPr lang="en-GB" sz="3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403665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008E07FB-8D60-48A3-B20C-F44CB7195D01}"/>
              </a:ext>
            </a:extLst>
          </p:cNvPr>
          <p:cNvSpPr>
            <a:spLocks noGrp="1"/>
          </p:cNvSpPr>
          <p:nvPr>
            <p:ph type="title"/>
          </p:nvPr>
        </p:nvSpPr>
        <p:spPr/>
        <p:txBody>
          <a:bodyPr>
            <a:normAutofit fontScale="90000"/>
          </a:bodyPr>
          <a:lstStyle/>
          <a:p>
            <a:r>
              <a:rPr lang="lv-LV" sz="2000" dirty="0">
                <a:effectLst/>
                <a:latin typeface="Calibri" panose="020F0502020204030204" pitchFamily="34" charset="0"/>
                <a:ea typeface="Calibri" panose="020F0502020204030204" pitchFamily="34" charset="0"/>
                <a:cs typeface="Times New Roman" panose="02020603050405020304" pitchFamily="18" charset="0"/>
              </a:rPr>
              <a:t>6. Retāk lietoti jēdzieni, kuri nav ikdienas vārdu </a:t>
            </a:r>
            <a:r>
              <a:rPr lang="lv-LV" sz="2000" dirty="0" smtClean="0">
                <a:effectLst/>
                <a:latin typeface="Calibri" panose="020F0502020204030204" pitchFamily="34" charset="0"/>
                <a:ea typeface="Calibri" panose="020F0502020204030204" pitchFamily="34" charset="0"/>
                <a:cs typeface="Times New Roman" panose="02020603050405020304" pitchFamily="18" charset="0"/>
              </a:rPr>
              <a:t>krājumā, </a:t>
            </a:r>
            <a:r>
              <a:rPr lang="lv-LV" sz="2000" dirty="0">
                <a:effectLst/>
                <a:latin typeface="Calibri" panose="020F0502020204030204" pitchFamily="34" charset="0"/>
                <a:ea typeface="Calibri" panose="020F0502020204030204" pitchFamily="34" charset="0"/>
                <a:cs typeface="Times New Roman" panose="02020603050405020304" pitchFamily="18" charset="0"/>
              </a:rPr>
              <a:t>ir vienaldzīgi, līdz ar to trūkst izpratnes šo vārdu lietojumā, tie tiek lietoti pavirši. Šo procesu pastiprināja attālinātā mācīšanās.</a:t>
            </a:r>
            <a:r>
              <a:rPr lang="lv-LV" sz="2000"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br>
              <a:rPr lang="lv-LV" sz="2000" i="1" dirty="0">
                <a:solidFill>
                  <a:srgbClr val="0070C0"/>
                </a:solidFill>
                <a:latin typeface="Calibri" panose="020F0502020204030204" pitchFamily="34" charset="0"/>
                <a:ea typeface="Calibri" panose="020F0502020204030204" pitchFamily="34" charset="0"/>
                <a:cs typeface="Times New Roman" panose="02020603050405020304" pitchFamily="18" charset="0"/>
              </a:rPr>
            </a:br>
            <a:r>
              <a:rPr lang="lv-LV" sz="2000"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Dzimte – dzimta - dzimums </a:t>
            </a:r>
            <a:r>
              <a:rPr lang="lv-LV" sz="2000" dirty="0">
                <a:effectLst/>
                <a:latin typeface="Calibri" panose="020F0502020204030204" pitchFamily="34" charset="0"/>
                <a:ea typeface="Calibri" panose="020F0502020204030204" pitchFamily="34" charset="0"/>
                <a:cs typeface="Times New Roman" panose="02020603050405020304" pitchFamily="18" charset="0"/>
              </a:rPr>
              <a:t/>
            </a:r>
            <a:br>
              <a:rPr lang="lv-LV" sz="2000" dirty="0">
                <a:effectLst/>
                <a:latin typeface="Calibri" panose="020F0502020204030204" pitchFamily="34" charset="0"/>
                <a:ea typeface="Calibri" panose="020F0502020204030204" pitchFamily="34" charset="0"/>
                <a:cs typeface="Times New Roman" panose="02020603050405020304" pitchFamily="18" charset="0"/>
              </a:rPr>
            </a:br>
            <a:r>
              <a:rPr lang="lv-LV" sz="2000" dirty="0">
                <a:effectLst/>
                <a:latin typeface="Calibri" panose="020F0502020204030204" pitchFamily="34" charset="0"/>
                <a:ea typeface="Calibri" panose="020F0502020204030204" pitchFamily="34" charset="0"/>
                <a:cs typeface="Times New Roman" panose="02020603050405020304" pitchFamily="18" charset="0"/>
              </a:rPr>
              <a:t/>
            </a:r>
            <a:br>
              <a:rPr lang="lv-LV" sz="20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Satura vietturis 2">
            <a:extLst>
              <a:ext uri="{FF2B5EF4-FFF2-40B4-BE49-F238E27FC236}">
                <a16:creationId xmlns="" xmlns:a16="http://schemas.microsoft.com/office/drawing/2014/main" id="{FB660992-F857-45C8-9B35-465A2C3414D5}"/>
              </a:ext>
            </a:extLst>
          </p:cNvPr>
          <p:cNvSpPr>
            <a:spLocks noGrp="1"/>
          </p:cNvSpPr>
          <p:nvPr>
            <p:ph idx="1"/>
          </p:nvPr>
        </p:nvSpPr>
        <p:spPr/>
        <p:txBody>
          <a:bodyPr>
            <a:normAutofit fontScale="70000" lnSpcReduction="20000"/>
          </a:bodyPr>
          <a:lstStyle/>
          <a:p>
            <a:pPr marL="0" indent="0" algn="just">
              <a:lnSpc>
                <a:spcPct val="150000"/>
              </a:lnSpc>
              <a:buNone/>
            </a:pPr>
            <a:r>
              <a:rPr lang="lv-LV" sz="28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Kuru no </a:t>
            </a:r>
            <a:r>
              <a:rPr lang="lv-LV" sz="2800" dirty="0" err="1">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somugru</a:t>
            </a:r>
            <a:r>
              <a:rPr lang="lv-LV" sz="28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valodu raksturīgākajām īpatnībām vēl bez vārda beigu noraušanas var saskatīt šajā citātā: «Kas tas i, ka visi taga grib </a:t>
            </a:r>
            <a:r>
              <a:rPr lang="lv-LV" sz="2800" dirty="0" err="1">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sieviešus</a:t>
            </a:r>
            <a:r>
              <a:rPr lang="lv-LV" sz="2800"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 apcirpt?» </a:t>
            </a:r>
            <a:r>
              <a:rPr lang="lv-LV" sz="2800" i="1" dirty="0">
                <a:solidFill>
                  <a:schemeClr val="accent4">
                    <a:lumMod val="50000"/>
                  </a:schemeClr>
                </a:solidFill>
                <a:effectLst/>
                <a:latin typeface="Calibri" panose="020F0502020204030204" pitchFamily="34" charset="0"/>
                <a:ea typeface="Calibri" panose="020F0502020204030204" pitchFamily="34" charset="0"/>
                <a:cs typeface="Times New Roman" panose="02020603050405020304" pitchFamily="18" charset="0"/>
              </a:rPr>
              <a:t>(3.) </a:t>
            </a:r>
            <a:endParaRPr lang="lv-LV" sz="28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None/>
            </a:pPr>
            <a:r>
              <a:rPr lang="lv-LV" sz="2800" i="1" dirty="0">
                <a:effectLst/>
                <a:latin typeface="Calibri" panose="020F0502020204030204" pitchFamily="34" charset="0"/>
                <a:ea typeface="Calibri" panose="020F0502020204030204" pitchFamily="34" charset="0"/>
                <a:cs typeface="Times New Roman" panose="02020603050405020304" pitchFamily="18" charset="0"/>
              </a:rPr>
              <a:t>Visi vārdi lietoti vīriešu </a:t>
            </a:r>
            <a:r>
              <a:rPr lang="lv-LV" sz="2800" i="1"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dzimtā. </a:t>
            </a:r>
          </a:p>
          <a:p>
            <a:pPr marL="0" indent="0" algn="just">
              <a:lnSpc>
                <a:spcPct val="150000"/>
              </a:lnSpc>
              <a:buNone/>
            </a:pPr>
            <a:r>
              <a:rPr lang="lv-LV" sz="2800" i="1" dirty="0">
                <a:effectLst/>
                <a:latin typeface="Calibri" panose="020F0502020204030204" pitchFamily="34" charset="0"/>
                <a:ea typeface="Calibri" panose="020F0502020204030204" pitchFamily="34" charset="0"/>
                <a:cs typeface="Times New Roman" panose="02020603050405020304" pitchFamily="18" charset="0"/>
              </a:rPr>
              <a:t>Visi vārdi lietoti vīriešu </a:t>
            </a:r>
            <a:r>
              <a:rPr lang="lv-LV" sz="2800" i="1" u="sng" dirty="0">
                <a:effectLst/>
                <a:latin typeface="Calibri" panose="020F0502020204030204" pitchFamily="34" charset="0"/>
                <a:ea typeface="Calibri" panose="020F0502020204030204" pitchFamily="34" charset="0"/>
                <a:cs typeface="Times New Roman" panose="02020603050405020304" pitchFamily="18" charset="0"/>
              </a:rPr>
              <a:t>dzimtē. </a:t>
            </a:r>
            <a:endParaRPr lang="en-GB" sz="2800" u="sng"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spcAft>
                <a:spcPts val="800"/>
              </a:spcAft>
              <a:buNone/>
            </a:pPr>
            <a:r>
              <a:rPr lang="lv-LV" sz="2800" i="1" dirty="0" err="1">
                <a:effectLst/>
                <a:latin typeface="Calibri" panose="020F0502020204030204" pitchFamily="34" charset="0"/>
                <a:ea typeface="Calibri" panose="020F0502020204030204" pitchFamily="34" charset="0"/>
                <a:cs typeface="Times New Roman" panose="02020603050405020304" pitchFamily="18" charset="0"/>
              </a:rPr>
              <a:t>Somugru</a:t>
            </a:r>
            <a:r>
              <a:rPr lang="lv-LV" sz="2800" i="1" dirty="0">
                <a:effectLst/>
                <a:latin typeface="Calibri" panose="020F0502020204030204" pitchFamily="34" charset="0"/>
                <a:ea typeface="Calibri" panose="020F0502020204030204" pitchFamily="34" charset="0"/>
                <a:cs typeface="Times New Roman" panose="02020603050405020304" pitchFamily="18" charset="0"/>
              </a:rPr>
              <a:t> valodā nav dalīta sieviešu un vīriešu </a:t>
            </a:r>
            <a:r>
              <a:rPr lang="lv-LV" sz="2800" i="1"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dzimta.</a:t>
            </a:r>
          </a:p>
          <a:p>
            <a:pPr marL="0" indent="0" algn="just">
              <a:lnSpc>
                <a:spcPct val="150000"/>
              </a:lnSpc>
              <a:spcAft>
                <a:spcPts val="800"/>
              </a:spcAft>
              <a:buNone/>
            </a:pPr>
            <a:r>
              <a:rPr lang="lv-LV" sz="2800" i="1" dirty="0" err="1">
                <a:effectLst/>
                <a:latin typeface="Calibri" panose="020F0502020204030204" pitchFamily="34" charset="0"/>
                <a:ea typeface="Calibri" panose="020F0502020204030204" pitchFamily="34" charset="0"/>
                <a:cs typeface="Times New Roman" panose="02020603050405020304" pitchFamily="18" charset="0"/>
              </a:rPr>
              <a:t>Somugru</a:t>
            </a:r>
            <a:r>
              <a:rPr lang="lv-LV" sz="2800" i="1" dirty="0">
                <a:effectLst/>
                <a:latin typeface="Calibri" panose="020F0502020204030204" pitchFamily="34" charset="0"/>
                <a:ea typeface="Calibri" panose="020F0502020204030204" pitchFamily="34" charset="0"/>
                <a:cs typeface="Times New Roman" panose="02020603050405020304" pitchFamily="18" charset="0"/>
              </a:rPr>
              <a:t> valodā nav dalīta sieviešu un vīriešu </a:t>
            </a:r>
            <a:r>
              <a:rPr lang="lv-LV" sz="2800" i="1" u="sng" dirty="0">
                <a:effectLst/>
                <a:latin typeface="Calibri" panose="020F0502020204030204" pitchFamily="34" charset="0"/>
                <a:ea typeface="Calibri" panose="020F0502020204030204" pitchFamily="34" charset="0"/>
                <a:cs typeface="Times New Roman" panose="02020603050405020304" pitchFamily="18" charset="0"/>
              </a:rPr>
              <a:t>dzimte.</a:t>
            </a:r>
          </a:p>
          <a:p>
            <a:pPr marL="342900" lvl="0" indent="-342900" algn="just">
              <a:lnSpc>
                <a:spcPct val="150000"/>
              </a:lnSpc>
              <a:spcAft>
                <a:spcPts val="800"/>
              </a:spcAft>
              <a:buFont typeface="Symbol" panose="05050102010706020507" pitchFamily="18" charset="2"/>
              <a:buChar char=""/>
            </a:pPr>
            <a:endParaRPr lang="lv-LV" sz="28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Symbol" panose="05050102010706020507" pitchFamily="18" charset="2"/>
              <a:buChar char=""/>
            </a:pPr>
            <a:endParaRPr lang="en-GB"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46444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C68817A3-75E7-40BE-8A6F-C30B6F469BB2}"/>
              </a:ext>
            </a:extLst>
          </p:cNvPr>
          <p:cNvSpPr>
            <a:spLocks noGrp="1"/>
          </p:cNvSpPr>
          <p:nvPr>
            <p:ph type="title"/>
          </p:nvPr>
        </p:nvSpPr>
        <p:spPr/>
        <p:txBody>
          <a:bodyPr>
            <a:normAutofit fontScale="90000"/>
          </a:bodyPr>
          <a:lstStyle/>
          <a:p>
            <a:r>
              <a:rPr lang="lv-LV" sz="1800" dirty="0">
                <a:effectLst/>
                <a:latin typeface="Calibri" panose="020F0502020204030204" pitchFamily="34" charset="0"/>
                <a:ea typeface="Calibri" panose="020F0502020204030204" pitchFamily="34" charset="0"/>
                <a:cs typeface="Times New Roman" panose="02020603050405020304" pitchFamily="18" charset="0"/>
              </a:rPr>
              <a:t/>
            </a:r>
            <a:br>
              <a:rPr lang="lv-LV" sz="1800" dirty="0">
                <a:effectLst/>
                <a:latin typeface="Calibri" panose="020F0502020204030204" pitchFamily="34" charset="0"/>
                <a:ea typeface="Calibri" panose="020F0502020204030204" pitchFamily="34" charset="0"/>
                <a:cs typeface="Times New Roman" panose="02020603050405020304" pitchFamily="18" charset="0"/>
              </a:rPr>
            </a:br>
            <a:r>
              <a:rPr lang="lv-LV" sz="2700" dirty="0">
                <a:effectLst/>
                <a:latin typeface="Calibri" panose="020F0502020204030204" pitchFamily="34" charset="0"/>
                <a:ea typeface="Calibri" panose="020F0502020204030204" pitchFamily="34" charset="0"/>
                <a:cs typeface="Times New Roman" panose="02020603050405020304" pitchFamily="18" charset="0"/>
              </a:rPr>
              <a:t>7. Valodniecības terminu nezināšana </a:t>
            </a:r>
            <a:br>
              <a:rPr lang="lv-LV" sz="2700" dirty="0">
                <a:effectLst/>
                <a:latin typeface="Calibri" panose="020F0502020204030204" pitchFamily="34" charset="0"/>
                <a:ea typeface="Calibri" panose="020F0502020204030204" pitchFamily="34" charset="0"/>
                <a:cs typeface="Times New Roman" panose="02020603050405020304" pitchFamily="18" charset="0"/>
              </a:rPr>
            </a:br>
            <a:r>
              <a:rPr lang="lv-LV" sz="2700" i="1"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Tiek izrakstīti visi svešvārdi vai vārdi, kuru nozīme nav skaidra.</a:t>
            </a: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Satura vietturis 2">
            <a:extLst>
              <a:ext uri="{FF2B5EF4-FFF2-40B4-BE49-F238E27FC236}">
                <a16:creationId xmlns="" xmlns:a16="http://schemas.microsoft.com/office/drawing/2014/main" id="{61F26D3E-C1E2-411A-82ED-F15127036BAC}"/>
              </a:ext>
            </a:extLst>
          </p:cNvPr>
          <p:cNvSpPr>
            <a:spLocks noGrp="1"/>
          </p:cNvSpPr>
          <p:nvPr>
            <p:ph idx="1"/>
          </p:nvPr>
        </p:nvSpPr>
        <p:spPr/>
        <p:txBody>
          <a:bodyPr/>
          <a:lstStyle/>
          <a:p>
            <a:pPr marL="0" lvl="0" indent="0" algn="just">
              <a:lnSpc>
                <a:spcPct val="100000"/>
              </a:lnSpc>
              <a:buNone/>
            </a:pPr>
            <a:r>
              <a:rPr lang="lv-LV" sz="2400" dirty="0">
                <a:solidFill>
                  <a:srgbClr val="4472C4"/>
                </a:solidFill>
                <a:latin typeface="Calibri" panose="020F0502020204030204" pitchFamily="34" charset="0"/>
                <a:ea typeface="Calibri" panose="020F0502020204030204" pitchFamily="34" charset="0"/>
                <a:cs typeface="Times New Roman" panose="02020603050405020304" pitchFamily="18" charset="0"/>
              </a:rPr>
              <a:t>Atrodi </a:t>
            </a:r>
            <a:r>
              <a:rPr lang="lv-LV" sz="2400" dirty="0" err="1">
                <a:solidFill>
                  <a:srgbClr val="4472C4"/>
                </a:solidFill>
                <a:latin typeface="Calibri" panose="020F0502020204030204" pitchFamily="34" charset="0"/>
                <a:ea typeface="Calibri" panose="020F0502020204030204" pitchFamily="34" charset="0"/>
                <a:cs typeface="Times New Roman" panose="02020603050405020304" pitchFamily="18" charset="0"/>
              </a:rPr>
              <a:t>Maimas</a:t>
            </a:r>
            <a:r>
              <a:rPr lang="lv-LV" sz="2400" dirty="0">
                <a:solidFill>
                  <a:srgbClr val="4472C4"/>
                </a:solidFill>
                <a:latin typeface="Calibri" panose="020F0502020204030204" pitchFamily="34" charset="0"/>
                <a:ea typeface="Calibri" panose="020F0502020204030204" pitchFamily="34" charset="0"/>
                <a:cs typeface="Times New Roman" panose="02020603050405020304" pitchFamily="18" charset="0"/>
              </a:rPr>
              <a:t> Grīnbergas atbildē uz 4.jautājumu trīs ar valodniecību saistītus terminus un izraksti tos! </a:t>
            </a:r>
            <a:r>
              <a:rPr lang="lv-LV" sz="2400" i="1" dirty="0">
                <a:solidFill>
                  <a:srgbClr val="4472C4"/>
                </a:solidFill>
                <a:latin typeface="Calibri" panose="020F0502020204030204" pitchFamily="34" charset="0"/>
                <a:ea typeface="Calibri" panose="020F0502020204030204" pitchFamily="34" charset="0"/>
                <a:cs typeface="Times New Roman" panose="02020603050405020304" pitchFamily="18" charset="0"/>
              </a:rPr>
              <a:t>(10.)</a:t>
            </a:r>
            <a:endParaRPr lang="lv-LV" sz="2400" i="1"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None/>
            </a:pPr>
            <a:r>
              <a:rPr lang="lv-LV" sz="2800" i="1"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Friča Bārdas vārdi</a:t>
            </a:r>
            <a:endParaRPr lang="en-GB" sz="2800"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spcAft>
                <a:spcPts val="800"/>
              </a:spcAft>
              <a:buNone/>
            </a:pPr>
            <a:r>
              <a:rPr lang="lv-LV" sz="2800" i="1"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Tradīcija</a:t>
            </a:r>
          </a:p>
          <a:p>
            <a:pPr marL="0" lvl="0" indent="0" algn="just">
              <a:lnSpc>
                <a:spcPct val="150000"/>
              </a:lnSpc>
              <a:spcAft>
                <a:spcPts val="800"/>
              </a:spcAft>
              <a:buNone/>
            </a:pPr>
            <a:r>
              <a:rPr lang="lv-LV" sz="2800" i="1" dirty="0">
                <a:latin typeface="Calibri" panose="020F0502020204030204" pitchFamily="34" charset="0"/>
                <a:ea typeface="Calibri" panose="020F0502020204030204" pitchFamily="34" charset="0"/>
                <a:cs typeface="Times New Roman" panose="02020603050405020304" pitchFamily="18" charset="0"/>
              </a:rPr>
              <a:t>Īpašvārdi, nominatīvs, deklinēšana u.c.</a:t>
            </a:r>
            <a:endParaRPr lang="lv-LV" sz="2800" i="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Symbol" panose="05050102010706020507" pitchFamily="18" charset="2"/>
              <a:buChar char=""/>
            </a:pPr>
            <a:endParaRPr lang="en-GB"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211067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AEFA4B1D-51B6-4E92-B894-0E3074D6F02B}"/>
              </a:ext>
            </a:extLst>
          </p:cNvPr>
          <p:cNvSpPr>
            <a:spLocks noGrp="1"/>
          </p:cNvSpPr>
          <p:nvPr>
            <p:ph type="title"/>
          </p:nvPr>
        </p:nvSpPr>
        <p:spPr/>
        <p:txBody>
          <a:bodyPr>
            <a:normAutofit fontScale="90000"/>
          </a:bodyPr>
          <a:lstStyle/>
          <a:p>
            <a:r>
              <a:rPr lang="lv-LV" sz="2400" dirty="0">
                <a:effectLst/>
                <a:latin typeface="Calibri" panose="020F0502020204030204" pitchFamily="34" charset="0"/>
                <a:ea typeface="Calibri" panose="020F0502020204030204" pitchFamily="34" charset="0"/>
                <a:cs typeface="Times New Roman" panose="02020603050405020304" pitchFamily="18" charset="0"/>
              </a:rPr>
              <a:t>8. Neprot pamatot domas. Izmanto palīgteikumu, kas sākas ar</a:t>
            </a:r>
            <a:r>
              <a:rPr lang="lv-LV" sz="2400" i="1" dirty="0">
                <a:effectLst/>
                <a:latin typeface="Calibri" panose="020F0502020204030204" pitchFamily="34" charset="0"/>
                <a:ea typeface="Calibri" panose="020F0502020204030204" pitchFamily="34" charset="0"/>
                <a:cs typeface="Times New Roman" panose="02020603050405020304" pitchFamily="18" charset="0"/>
              </a:rPr>
              <a:t> jo</a:t>
            </a:r>
            <a:r>
              <a:rPr lang="lv-LV" sz="2400" dirty="0">
                <a:effectLst/>
                <a:latin typeface="Calibri" panose="020F0502020204030204" pitchFamily="34" charset="0"/>
                <a:ea typeface="Calibri" panose="020F0502020204030204" pitchFamily="34" charset="0"/>
                <a:cs typeface="Times New Roman" panose="02020603050405020304" pitchFamily="18" charset="0"/>
              </a:rPr>
              <a:t> vai </a:t>
            </a:r>
            <a:r>
              <a:rPr lang="lv-LV" sz="2400" i="1" dirty="0">
                <a:effectLst/>
                <a:latin typeface="Calibri" panose="020F0502020204030204" pitchFamily="34" charset="0"/>
                <a:ea typeface="Calibri" panose="020F0502020204030204" pitchFamily="34" charset="0"/>
                <a:cs typeface="Times New Roman" panose="02020603050405020304" pitchFamily="18" charset="0"/>
              </a:rPr>
              <a:t>tāpēc ka</a:t>
            </a:r>
            <a:r>
              <a:rPr lang="lv-LV" sz="2400" dirty="0">
                <a:effectLst/>
                <a:latin typeface="Calibri" panose="020F0502020204030204" pitchFamily="34" charset="0"/>
                <a:ea typeface="Calibri" panose="020F0502020204030204" pitchFamily="34" charset="0"/>
                <a:cs typeface="Times New Roman" panose="02020603050405020304" pitchFamily="18" charset="0"/>
              </a:rPr>
              <a:t>, tomēr pamatojums ir formāls, tajā pietrūkst likumsakarību. </a:t>
            </a: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Satura vietturis 2">
            <a:extLst>
              <a:ext uri="{FF2B5EF4-FFF2-40B4-BE49-F238E27FC236}">
                <a16:creationId xmlns="" xmlns:a16="http://schemas.microsoft.com/office/drawing/2014/main" id="{1610BA69-3511-4FF8-99D2-054FA6EC6852}"/>
              </a:ext>
            </a:extLst>
          </p:cNvPr>
          <p:cNvSpPr>
            <a:spLocks noGrp="1"/>
          </p:cNvSpPr>
          <p:nvPr>
            <p:ph idx="1"/>
          </p:nvPr>
        </p:nvSpPr>
        <p:spPr/>
        <p:txBody>
          <a:bodyPr>
            <a:normAutofit fontScale="70000" lnSpcReduction="20000"/>
          </a:bodyPr>
          <a:lstStyle/>
          <a:p>
            <a:pPr marL="0" lvl="0" indent="0" algn="just">
              <a:lnSpc>
                <a:spcPct val="150000"/>
              </a:lnSpc>
              <a:buNone/>
            </a:pPr>
            <a:r>
              <a:rPr lang="lv-LV"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Izvēlies vienu no jautājumiem un uzraksti pamatotu viedokli!</a:t>
            </a:r>
            <a:r>
              <a:rPr lang="lv-LV" sz="2400" i="1" dirty="0">
                <a:solidFill>
                  <a:srgbClr val="0070C0"/>
                </a:solidFill>
                <a:latin typeface="Calibri" panose="020F0502020204030204" pitchFamily="34" charset="0"/>
                <a:ea typeface="Calibri" panose="020F0502020204030204" pitchFamily="34" charset="0"/>
                <a:cs typeface="Times New Roman" panose="02020603050405020304" pitchFamily="18" charset="0"/>
              </a:rPr>
              <a:t> (13.)</a:t>
            </a:r>
            <a:endParaRPr lang="lv-LV"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None/>
            </a:pPr>
            <a:r>
              <a:rPr lang="lv-LV" sz="2400" i="1" dirty="0">
                <a:effectLst/>
                <a:latin typeface="Calibri" panose="020F0502020204030204" pitchFamily="34" charset="0"/>
                <a:ea typeface="Calibri" panose="020F0502020204030204" pitchFamily="34" charset="0"/>
                <a:cs typeface="Times New Roman" panose="02020603050405020304" pitchFamily="18" charset="0"/>
              </a:rPr>
              <a:t>,, Manuprāt, grāmatu ,,Svina garša” vajadzētu tulkot citās  valodās</a:t>
            </a:r>
            <a:r>
              <a:rPr lang="lv-LV" sz="24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r>
              <a:rPr lang="lv-LV" sz="24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jo šis romāns atspoguļo karu.”</a:t>
            </a:r>
            <a:endParaRPr lang="en-GB"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None/>
            </a:pPr>
            <a:r>
              <a:rPr lang="lv-LV" sz="24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Es domāju, ka latviešu valodas grāmatas ir ļoti svarīgi tulkot citās valodās. Es nezinu kādu konkrētu grāmatu, kura nav pārtulkota, kuru vajadzētu, bet es teiktu, ka populāras grāmatas ir jātulko.”</a:t>
            </a:r>
            <a:endParaRPr lang="en-GB"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spcAft>
                <a:spcPts val="800"/>
              </a:spcAft>
              <a:buNone/>
            </a:pPr>
            <a:r>
              <a:rPr lang="lv-LV" sz="2400" i="1" dirty="0">
                <a:effectLst/>
                <a:latin typeface="Calibri" panose="020F0502020204030204" pitchFamily="34" charset="0"/>
                <a:ea typeface="Calibri" panose="020F0502020204030204" pitchFamily="34" charset="0"/>
                <a:cs typeface="Times New Roman" panose="02020603050405020304" pitchFamily="18" charset="0"/>
              </a:rPr>
              <a:t>,, Manuprāt, grāmatu ,,Melnais akmens” vajadzētu iztulkot citās valodās, </a:t>
            </a:r>
            <a:r>
              <a:rPr lang="lv-LV" sz="24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jo šī grāmata stāsta par cilvēku.”</a:t>
            </a:r>
            <a:endParaRPr lang="en-GB"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03527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F63C748C-967B-4A7B-A90F-3EDD0F485AC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 xmlns:a16="http://schemas.microsoft.com/office/drawing/2014/main" id="{C0143637-4934-44E4-B909-BAF1E7B2797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irsraksts 1">
            <a:extLst>
              <a:ext uri="{FF2B5EF4-FFF2-40B4-BE49-F238E27FC236}">
                <a16:creationId xmlns="" xmlns:a16="http://schemas.microsoft.com/office/drawing/2014/main" id="{CC60BC9E-3DF9-45BD-A6A4-82A3B04F6A96}"/>
              </a:ext>
            </a:extLst>
          </p:cNvPr>
          <p:cNvSpPr>
            <a:spLocks noGrp="1"/>
          </p:cNvSpPr>
          <p:nvPr>
            <p:ph type="title"/>
          </p:nvPr>
        </p:nvSpPr>
        <p:spPr>
          <a:xfrm>
            <a:off x="849683" y="1240076"/>
            <a:ext cx="2727813" cy="4584527"/>
          </a:xfrm>
        </p:spPr>
        <p:txBody>
          <a:bodyPr>
            <a:normAutofit/>
          </a:bodyPr>
          <a:lstStyle/>
          <a:p>
            <a:r>
              <a:rPr lang="lv-LV" b="1" u="sng">
                <a:solidFill>
                  <a:srgbClr val="FFFFFF"/>
                </a:solidFill>
                <a:latin typeface="Calibri" panose="020F0502020204030204" pitchFamily="34" charset="0"/>
                <a:ea typeface="Calibri" panose="020F0502020204030204" pitchFamily="34" charset="0"/>
                <a:cs typeface="Times New Roman" panose="02020603050405020304" pitchFamily="18" charset="0"/>
              </a:rPr>
              <a:t>Secinājumi</a:t>
            </a:r>
            <a:r>
              <a:rPr lang="en-GB">
                <a:solidFill>
                  <a:srgbClr val="FFFFFF"/>
                </a:solidFill>
                <a:latin typeface="Calibri" panose="020F0502020204030204" pitchFamily="34" charset="0"/>
                <a:ea typeface="Calibri" panose="020F0502020204030204" pitchFamily="34" charset="0"/>
                <a:cs typeface="Times New Roman" panose="02020603050405020304" pitchFamily="18" charset="0"/>
              </a:rPr>
              <a:t/>
            </a:r>
            <a:br>
              <a:rPr lang="en-GB">
                <a:solidFill>
                  <a:srgbClr val="FFFFFF"/>
                </a:solidFill>
                <a:latin typeface="Calibri" panose="020F0502020204030204" pitchFamily="34" charset="0"/>
                <a:ea typeface="Calibri" panose="020F0502020204030204" pitchFamily="34" charset="0"/>
                <a:cs typeface="Times New Roman" panose="02020603050405020304" pitchFamily="18" charset="0"/>
              </a:rPr>
            </a:br>
            <a:endParaRPr lang="en-GB">
              <a:solidFill>
                <a:srgbClr val="FFFFFF"/>
              </a:solidFill>
            </a:endParaRPr>
          </a:p>
        </p:txBody>
      </p:sp>
      <p:sp>
        <p:nvSpPr>
          <p:cNvPr id="3" name="Satura vietturis 2">
            <a:extLst>
              <a:ext uri="{FF2B5EF4-FFF2-40B4-BE49-F238E27FC236}">
                <a16:creationId xmlns="" xmlns:a16="http://schemas.microsoft.com/office/drawing/2014/main" id="{634AC4F0-C36B-4EE0-9F97-9257871305CC}"/>
              </a:ext>
            </a:extLst>
          </p:cNvPr>
          <p:cNvSpPr>
            <a:spLocks noGrp="1"/>
          </p:cNvSpPr>
          <p:nvPr>
            <p:ph idx="1"/>
          </p:nvPr>
        </p:nvSpPr>
        <p:spPr>
          <a:xfrm>
            <a:off x="4705594" y="1240077"/>
            <a:ext cx="6034827" cy="4916465"/>
          </a:xfrm>
        </p:spPr>
        <p:txBody>
          <a:bodyPr anchor="t">
            <a:normAutofit/>
          </a:bodyPr>
          <a:lstStyle/>
          <a:p>
            <a:pPr marL="342900" lvl="0" indent="-342900">
              <a:lnSpc>
                <a:spcPct val="110000"/>
              </a:lnSpc>
              <a:buFont typeface="Symbol" panose="05050102010706020507" pitchFamily="18" charset="2"/>
              <a:buChar char=""/>
            </a:pPr>
            <a:r>
              <a:rPr lang="lv-LV" sz="1600" dirty="0">
                <a:effectLst/>
                <a:latin typeface="Calibri" panose="020F0502020204030204" pitchFamily="34" charset="0"/>
                <a:ea typeface="Calibri" panose="020F0502020204030204" pitchFamily="34" charset="0"/>
                <a:cs typeface="Times New Roman" panose="02020603050405020304" pitchFamily="18" charset="0"/>
              </a:rPr>
              <a:t>Attālinātā procesa laikā daudz mazāk tiek pilnveidots vārdu krājums.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0000"/>
              </a:lnSpc>
              <a:buFont typeface="Symbol" panose="05050102010706020507" pitchFamily="18" charset="2"/>
              <a:buChar char=""/>
            </a:pPr>
            <a:r>
              <a:rPr lang="lv-LV" sz="1600" dirty="0">
                <a:effectLst/>
                <a:latin typeface="Calibri" panose="020F0502020204030204" pitchFamily="34" charset="0"/>
                <a:ea typeface="Calibri" panose="020F0502020204030204" pitchFamily="34" charset="0"/>
                <a:cs typeface="Times New Roman" panose="02020603050405020304" pitchFamily="18" charset="0"/>
              </a:rPr>
              <a:t>Neesot klasē, progresē, lielākoties, tikai motivēti skolēni.</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0000"/>
              </a:lnSpc>
              <a:buFont typeface="Symbol" panose="05050102010706020507" pitchFamily="18" charset="2"/>
              <a:buChar char=""/>
            </a:pPr>
            <a:r>
              <a:rPr lang="lv-LV" sz="1600" dirty="0">
                <a:effectLst/>
                <a:latin typeface="Calibri" panose="020F0502020204030204" pitchFamily="34" charset="0"/>
                <a:ea typeface="Calibri" panose="020F0502020204030204" pitchFamily="34" charset="0"/>
                <a:cs typeface="Times New Roman" panose="02020603050405020304" pitchFamily="18" charset="0"/>
              </a:rPr>
              <a:t>Jo mazāk tiešsaistes stundu, jo mazāka iespēja sistemātiski izsekot skolēnu lasītprasmes attīstībai.</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0000"/>
              </a:lnSpc>
              <a:buFont typeface="Symbol" panose="05050102010706020507" pitchFamily="18" charset="2"/>
              <a:buChar char=""/>
            </a:pPr>
            <a:r>
              <a:rPr lang="lv-LV" sz="1600" dirty="0">
                <a:effectLst/>
                <a:latin typeface="Calibri" panose="020F0502020204030204" pitchFamily="34" charset="0"/>
                <a:ea typeface="Calibri" panose="020F0502020204030204" pitchFamily="34" charset="0"/>
                <a:cs typeface="Times New Roman" panose="02020603050405020304" pitchFamily="18" charset="0"/>
              </a:rPr>
              <a:t>Nepieciešams pastiprināti strādāt ar lasītprasmes uzdevumiem, lai pilnveidotos vārdu krājums, teksta izpratne, attīstītos zemteksta un pārnestas nozīmes uztvere.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0000"/>
              </a:lnSpc>
              <a:buFont typeface="Symbol" panose="05050102010706020507" pitchFamily="18" charset="2"/>
              <a:buChar char=""/>
            </a:pPr>
            <a:r>
              <a:rPr lang="lv-LV" sz="1600" dirty="0">
                <a:effectLst/>
                <a:latin typeface="Calibri" panose="020F0502020204030204" pitchFamily="34" charset="0"/>
                <a:ea typeface="Calibri" panose="020F0502020204030204" pitchFamily="34" charset="0"/>
                <a:cs typeface="Times New Roman" panose="02020603050405020304" pitchFamily="18" charset="0"/>
              </a:rPr>
              <a:t>Būtiska ir uzdevumu daudzveidība, lai neizveidojas viena stratēģija.</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0000"/>
              </a:lnSpc>
              <a:buFont typeface="Symbol" panose="05050102010706020507" pitchFamily="18" charset="2"/>
              <a:buChar char=""/>
            </a:pPr>
            <a:r>
              <a:rPr lang="lv-LV" sz="1600" dirty="0">
                <a:effectLst/>
                <a:latin typeface="Calibri" panose="020F0502020204030204" pitchFamily="34" charset="0"/>
                <a:ea typeface="Calibri" panose="020F0502020204030204" pitchFamily="34" charset="0"/>
                <a:cs typeface="Times New Roman" panose="02020603050405020304" pitchFamily="18" charset="0"/>
              </a:rPr>
              <a:t>Atlasot tekstus, meklēt vecumposmam aktuālo, interesanto, būtisko, bet reizē arī audzinošo un bagātinošo.</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0000"/>
              </a:lnSpc>
              <a:spcAft>
                <a:spcPts val="800"/>
              </a:spcAft>
              <a:buFont typeface="Symbol" panose="05050102010706020507" pitchFamily="18" charset="2"/>
              <a:buChar char=""/>
            </a:pPr>
            <a:r>
              <a:rPr lang="lv-LV" sz="1600" dirty="0">
                <a:effectLst/>
                <a:latin typeface="Calibri" panose="020F0502020204030204" pitchFamily="34" charset="0"/>
                <a:ea typeface="Calibri" panose="020F0502020204030204" pitchFamily="34" charset="0"/>
                <a:cs typeface="Times New Roman" panose="02020603050405020304" pitchFamily="18" charset="0"/>
              </a:rPr>
              <a:t>Maksimāli veicināt daiļliteratūras lasīšanu, tādējādi veicinot visu jau minēto prasmju attīstību.</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endParaRPr lang="en-GB" sz="1600" dirty="0"/>
          </a:p>
        </p:txBody>
      </p:sp>
    </p:spTree>
    <p:extLst>
      <p:ext uri="{BB962C8B-B14F-4D97-AF65-F5344CB8AC3E}">
        <p14:creationId xmlns:p14="http://schemas.microsoft.com/office/powerpoint/2010/main" val="4161461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23522FE7-5A29-4EF6-B1EF-2CA55748A77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9" name="Picture 8">
            <a:extLst>
              <a:ext uri="{FF2B5EF4-FFF2-40B4-BE49-F238E27FC236}">
                <a16:creationId xmlns="" xmlns:a16="http://schemas.microsoft.com/office/drawing/2014/main" id="{C2192E09-EBC7-416C-B887-DFF915D7F43D}"/>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1" name="Straight Connector 10">
            <a:extLst>
              <a:ext uri="{FF2B5EF4-FFF2-40B4-BE49-F238E27FC236}">
                <a16:creationId xmlns="" xmlns:a16="http://schemas.microsoft.com/office/drawing/2014/main" id="{2924498D-E084-44BE-A196-CFCE3556435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 xmlns:a16="http://schemas.microsoft.com/office/drawing/2014/main" id="{3BBC7667-C352-4842-9AFD-E5C16AD002F4}"/>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5" name="Rectangle 14">
            <a:extLst>
              <a:ext uri="{FF2B5EF4-FFF2-40B4-BE49-F238E27FC236}">
                <a16:creationId xmlns="" xmlns:a16="http://schemas.microsoft.com/office/drawing/2014/main" id="{F8454B2E-D2DB-42C2-A224-BCEC47B864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 xmlns:a16="http://schemas.microsoft.com/office/drawing/2014/main" id="{08B61146-1CF0-40E1-B66E-C22BD9207E3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Virsraksts 1">
            <a:extLst>
              <a:ext uri="{FF2B5EF4-FFF2-40B4-BE49-F238E27FC236}">
                <a16:creationId xmlns="" xmlns:a16="http://schemas.microsoft.com/office/drawing/2014/main" id="{7F4B3084-3E5D-4F3D-BE88-A4D7D1BFC4A6}"/>
              </a:ext>
            </a:extLst>
          </p:cNvPr>
          <p:cNvSpPr>
            <a:spLocks noGrp="1"/>
          </p:cNvSpPr>
          <p:nvPr>
            <p:ph type="title"/>
          </p:nvPr>
        </p:nvSpPr>
        <p:spPr>
          <a:xfrm>
            <a:off x="1964987" y="802298"/>
            <a:ext cx="9089865" cy="3822329"/>
          </a:xfrm>
        </p:spPr>
        <p:txBody>
          <a:bodyPr vert="horz" lIns="91440" tIns="45720" rIns="91440" bIns="0" rtlCol="0" anchor="b">
            <a:normAutofit/>
          </a:bodyPr>
          <a:lstStyle/>
          <a:p>
            <a:r>
              <a:rPr lang="en-US" sz="6600" dirty="0" err="1"/>
              <a:t>Runātprasme</a:t>
            </a:r>
            <a:r>
              <a:rPr lang="en-US" sz="6600" dirty="0"/>
              <a:t/>
            </a:r>
            <a:br>
              <a:rPr lang="en-US" sz="6600" dirty="0"/>
            </a:br>
            <a:endParaRPr lang="en-US" sz="6600" dirty="0"/>
          </a:p>
        </p:txBody>
      </p:sp>
      <p:cxnSp>
        <p:nvCxnSpPr>
          <p:cNvPr id="19" name="Straight Connector 18">
            <a:extLst>
              <a:ext uri="{FF2B5EF4-FFF2-40B4-BE49-F238E27FC236}">
                <a16:creationId xmlns="" xmlns:a16="http://schemas.microsoft.com/office/drawing/2014/main" id="{7AE5065C-30A9-480A-9E93-74CC1490293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776728" y="4735528"/>
            <a:ext cx="86430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21" name="Picture 20">
            <a:extLst>
              <a:ext uri="{FF2B5EF4-FFF2-40B4-BE49-F238E27FC236}">
                <a16:creationId xmlns="" xmlns:a16="http://schemas.microsoft.com/office/drawing/2014/main" id="{2F948680-1810-4961-805C-D0C28E7E93EE}"/>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239599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11FE8B4F-59D4-4582-8BA9-B03AFA609002}"/>
              </a:ext>
            </a:extLst>
          </p:cNvPr>
          <p:cNvSpPr>
            <a:spLocks noGrp="1"/>
          </p:cNvSpPr>
          <p:nvPr>
            <p:ph type="title"/>
          </p:nvPr>
        </p:nvSpPr>
        <p:spPr/>
        <p:txBody>
          <a:bodyPr>
            <a:normAutofit fontScale="90000"/>
          </a:bodyPr>
          <a:lstStyle/>
          <a:p>
            <a:r>
              <a:rPr lang="lv-LV" sz="2800" dirty="0">
                <a:effectLst/>
                <a:latin typeface="Calibri" panose="020F0502020204030204" pitchFamily="34" charset="0"/>
                <a:ea typeface="Calibri" panose="020F0502020204030204" pitchFamily="34" charset="0"/>
                <a:cs typeface="Times New Roman" panose="02020603050405020304" pitchFamily="18" charset="0"/>
              </a:rPr>
              <a:t>Skolēni, kuri izvēlas tematu, kas viņus interesē vai kas ir pētīts kādā no mācību priekšmetiem vai patstāvīgi, spēj veidot veiksmīgu pamatojumu.</a:t>
            </a: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Satura vietturis 2">
            <a:extLst>
              <a:ext uri="{FF2B5EF4-FFF2-40B4-BE49-F238E27FC236}">
                <a16:creationId xmlns="" xmlns:a16="http://schemas.microsoft.com/office/drawing/2014/main" id="{51E8D267-3A47-4722-B0C9-6AFD34DA41CB}"/>
              </a:ext>
            </a:extLst>
          </p:cNvPr>
          <p:cNvSpPr>
            <a:spLocks noGrp="1"/>
          </p:cNvSpPr>
          <p:nvPr>
            <p:ph idx="1"/>
          </p:nvPr>
        </p:nvSpPr>
        <p:spPr/>
        <p:txBody>
          <a:bodyPr/>
          <a:lstStyle/>
          <a:p>
            <a:pPr marL="685800" algn="just">
              <a:lnSpc>
                <a:spcPct val="150000"/>
              </a:lnSpc>
            </a:pPr>
            <a:r>
              <a:rPr lang="lv-LV" sz="2800" i="1" dirty="0">
                <a:effectLst/>
                <a:latin typeface="Calibri" panose="020F0502020204030204" pitchFamily="34" charset="0"/>
                <a:ea typeface="Calibri" panose="020F0502020204030204" pitchFamily="34" charset="0"/>
                <a:cs typeface="Times New Roman" panose="02020603050405020304" pitchFamily="18" charset="0"/>
              </a:rPr>
              <a:t>Es un ielu fotogrāfija.</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50000"/>
              </a:lnSpc>
            </a:pPr>
            <a:r>
              <a:rPr lang="lv-LV" sz="2800" i="1" dirty="0">
                <a:effectLst/>
                <a:latin typeface="Calibri" panose="020F0502020204030204" pitchFamily="34" charset="0"/>
                <a:ea typeface="Calibri" panose="020F0502020204030204" pitchFamily="34" charset="0"/>
                <a:cs typeface="Times New Roman" panose="02020603050405020304" pitchFamily="18" charset="0"/>
              </a:rPr>
              <a:t>Kāpēc man interesē modernā kaligrāfija.</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50000"/>
              </a:lnSpc>
            </a:pPr>
            <a:r>
              <a:rPr lang="lv-LV" sz="2800" i="1" dirty="0">
                <a:effectLst/>
                <a:latin typeface="Calibri" panose="020F0502020204030204" pitchFamily="34" charset="0"/>
                <a:ea typeface="Calibri" panose="020F0502020204030204" pitchFamily="34" charset="0"/>
                <a:cs typeface="Times New Roman" panose="02020603050405020304" pitchFamily="18" charset="0"/>
              </a:rPr>
              <a:t>Mana nākotnes profesija – programmēšana.</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50000"/>
              </a:lnSpc>
              <a:spcAft>
                <a:spcPts val="800"/>
              </a:spcAft>
            </a:pPr>
            <a:r>
              <a:rPr lang="lv-LV" sz="2800" i="1" dirty="0">
                <a:effectLst/>
                <a:latin typeface="Calibri" panose="020F0502020204030204" pitchFamily="34" charset="0"/>
                <a:ea typeface="Calibri" panose="020F0502020204030204" pitchFamily="34" charset="0"/>
                <a:cs typeface="Times New Roman" panose="02020603050405020304" pitchFamily="18" charset="0"/>
              </a:rPr>
              <a:t>Jāšanas sports manā dzīvē.</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633583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40AD60E1-CFA1-496E-B766-7B3A3ED6B975}"/>
              </a:ext>
            </a:extLst>
          </p:cNvPr>
          <p:cNvSpPr>
            <a:spLocks noGrp="1"/>
          </p:cNvSpPr>
          <p:nvPr>
            <p:ph type="title"/>
          </p:nvPr>
        </p:nvSpPr>
        <p:spPr/>
        <p:txBody>
          <a:bodyPr>
            <a:normAutofit fontScale="90000"/>
          </a:bodyPr>
          <a:lstStyle/>
          <a:p>
            <a:r>
              <a:rPr lang="lv-LV" sz="2800" dirty="0">
                <a:effectLst/>
                <a:latin typeface="Calibri" panose="020F0502020204030204" pitchFamily="34" charset="0"/>
                <a:ea typeface="Calibri" panose="020F0502020204030204" pitchFamily="34" charset="0"/>
                <a:cs typeface="Times New Roman" panose="02020603050405020304" pitchFamily="18" charset="0"/>
              </a:rPr>
              <a:t>Vispārīgi temati traucē saturiski sasaistīt aktualitāti vai interesi ar izvēlēto materiālu.</a:t>
            </a: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Satura vietturis 2">
            <a:extLst>
              <a:ext uri="{FF2B5EF4-FFF2-40B4-BE49-F238E27FC236}">
                <a16:creationId xmlns="" xmlns:a16="http://schemas.microsoft.com/office/drawing/2014/main" id="{8FCE1D96-40C9-439C-AA18-61741F475706}"/>
              </a:ext>
            </a:extLst>
          </p:cNvPr>
          <p:cNvSpPr>
            <a:spLocks noGrp="1"/>
          </p:cNvSpPr>
          <p:nvPr>
            <p:ph idx="1"/>
          </p:nvPr>
        </p:nvSpPr>
        <p:spPr/>
        <p:txBody>
          <a:bodyPr>
            <a:normAutofit lnSpcReduction="10000"/>
          </a:bodyPr>
          <a:lstStyle/>
          <a:p>
            <a:pPr marL="685800" algn="just">
              <a:lnSpc>
                <a:spcPct val="150000"/>
              </a:lnSpc>
            </a:pPr>
            <a:r>
              <a:rPr lang="lv-LV" sz="32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Skeitbola vēsture.</a:t>
            </a:r>
            <a:endParaRPr lang="en-GB" sz="3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50000"/>
              </a:lnSpc>
            </a:pPr>
            <a:r>
              <a:rPr lang="lv-LV" sz="32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Emisijas gāzes.</a:t>
            </a:r>
            <a:endParaRPr lang="en-GB" sz="3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50000"/>
              </a:lnSpc>
            </a:pPr>
            <a:r>
              <a:rPr lang="lv-LV" sz="32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Tehnoloģijas nākotnes kosmosam.</a:t>
            </a:r>
            <a:endParaRPr lang="en-GB" sz="3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685800" algn="just">
              <a:lnSpc>
                <a:spcPct val="150000"/>
              </a:lnSpc>
              <a:spcAft>
                <a:spcPts val="800"/>
              </a:spcAft>
            </a:pPr>
            <a:r>
              <a:rPr lang="lv-LV" sz="32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Par laimi.</a:t>
            </a:r>
            <a:endParaRPr lang="en-GB" sz="3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715880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 xmlns:a16="http://schemas.microsoft.com/office/drawing/2014/main" id="{F63C748C-967B-4A7B-A90F-3EDD0F485AC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 xmlns:a16="http://schemas.microsoft.com/office/drawing/2014/main" id="{C0143637-4934-44E4-B909-BAF1E7B2797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irsraksts 1">
            <a:extLst>
              <a:ext uri="{FF2B5EF4-FFF2-40B4-BE49-F238E27FC236}">
                <a16:creationId xmlns="" xmlns:a16="http://schemas.microsoft.com/office/drawing/2014/main" id="{0F113284-50C7-4D86-BE0A-C00AC75EEE30}"/>
              </a:ext>
            </a:extLst>
          </p:cNvPr>
          <p:cNvSpPr>
            <a:spLocks noGrp="1"/>
          </p:cNvSpPr>
          <p:nvPr>
            <p:ph type="title"/>
          </p:nvPr>
        </p:nvSpPr>
        <p:spPr>
          <a:xfrm>
            <a:off x="849683" y="1240076"/>
            <a:ext cx="2727813" cy="4584527"/>
          </a:xfrm>
        </p:spPr>
        <p:txBody>
          <a:bodyPr>
            <a:normAutofit/>
          </a:bodyPr>
          <a:lstStyle/>
          <a:p>
            <a:r>
              <a:rPr lang="lv-LV">
                <a:solidFill>
                  <a:srgbClr val="FFFFFF"/>
                </a:solidFill>
              </a:rPr>
              <a:t>kļūdas</a:t>
            </a:r>
            <a:endParaRPr lang="en-GB">
              <a:solidFill>
                <a:srgbClr val="FFFFFF"/>
              </a:solidFill>
            </a:endParaRPr>
          </a:p>
        </p:txBody>
      </p:sp>
      <p:sp>
        <p:nvSpPr>
          <p:cNvPr id="13" name="Satura vietturis 2">
            <a:extLst>
              <a:ext uri="{FF2B5EF4-FFF2-40B4-BE49-F238E27FC236}">
                <a16:creationId xmlns="" xmlns:a16="http://schemas.microsoft.com/office/drawing/2014/main" id="{E9961006-6BEA-46B7-8725-8239D9A545D3}"/>
              </a:ext>
            </a:extLst>
          </p:cNvPr>
          <p:cNvSpPr>
            <a:spLocks noGrp="1"/>
          </p:cNvSpPr>
          <p:nvPr>
            <p:ph idx="1"/>
          </p:nvPr>
        </p:nvSpPr>
        <p:spPr>
          <a:xfrm>
            <a:off x="4705594" y="1240077"/>
            <a:ext cx="6034827" cy="4916465"/>
          </a:xfrm>
        </p:spPr>
        <p:txBody>
          <a:bodyPr anchor="t">
            <a:normAutofit/>
          </a:bodyPr>
          <a:lstStyle/>
          <a:p>
            <a:pPr marL="342900" lvl="0" indent="-342900">
              <a:buFont typeface="+mj-lt"/>
              <a:buAutoNum type="arabicPeriod"/>
            </a:pPr>
            <a:r>
              <a:rPr lang="lv-LV" dirty="0">
                <a:effectLst/>
                <a:latin typeface="Calibri" panose="020F0502020204030204" pitchFamily="34" charset="0"/>
                <a:ea typeface="Calibri" panose="020F0502020204030204" pitchFamily="34" charset="0"/>
                <a:cs typeface="Times New Roman" panose="02020603050405020304" pitchFamily="18" charset="0"/>
              </a:rPr>
              <a:t>Skolēniem grūti veidot argumentāciju (punktu samazinājums ir lielākoties šajā sadaļā).</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lv-LV" dirty="0">
                <a:effectLst/>
                <a:latin typeface="Calibri" panose="020F0502020204030204" pitchFamily="34" charset="0"/>
                <a:ea typeface="Calibri" panose="020F0502020204030204" pitchFamily="34" charset="0"/>
                <a:cs typeface="Times New Roman" panose="02020603050405020304" pitchFamily="18" charset="0"/>
              </a:rPr>
              <a:t>Gandrīz visu skolēnu valodā sadzirdamas parazītskaņas (ē, un …).</a:t>
            </a:r>
          </a:p>
          <a:p>
            <a:pPr marL="342900" lvl="0" indent="-342900">
              <a:buFont typeface="+mj-lt"/>
              <a:buAutoNum type="arabicPeriod"/>
            </a:pPr>
            <a:r>
              <a:rPr lang="en-GB" dirty="0">
                <a:effectLst/>
                <a:latin typeface="Calibri" panose="020F0502020204030204" pitchFamily="34" charset="0"/>
                <a:ea typeface="Calibri" panose="020F0502020204030204" pitchFamily="34" charset="0"/>
                <a:cs typeface="Times New Roman" panose="02020603050405020304" pitchFamily="18" charset="0"/>
              </a:rPr>
              <a:t> </a:t>
            </a:r>
            <a:r>
              <a:rPr lang="lv-LV" dirty="0">
                <a:effectLst/>
                <a:latin typeface="Calibri" panose="020F0502020204030204" pitchFamily="34" charset="0"/>
                <a:ea typeface="Calibri" panose="020F0502020204030204" pitchFamily="34" charset="0"/>
                <a:cs typeface="Times New Roman" panose="02020603050405020304" pitchFamily="18" charset="0"/>
              </a:rPr>
              <a:t>Izteiktais viedoklis bieži ir formāls, frāžains un nedabisks.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lv-LV" dirty="0">
                <a:effectLst/>
                <a:latin typeface="Calibri" panose="020F0502020204030204" pitchFamily="34" charset="0"/>
                <a:ea typeface="Calibri" panose="020F0502020204030204" pitchFamily="34" charset="0"/>
                <a:cs typeface="Times New Roman" panose="02020603050405020304" pitchFamily="18" charset="0"/>
              </a:rPr>
              <a:t>Mēdz atšķirties runas stils no valodas stila, kāds tiek uzmantots jautājumu un atbilžu sadaļā. </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Font typeface="+mj-lt"/>
              <a:buAutoNum type="arabicPeriod"/>
            </a:pPr>
            <a:r>
              <a:rPr lang="lv-LV" dirty="0" smtClean="0">
                <a:effectLst/>
                <a:latin typeface="Calibri" panose="020F0502020204030204" pitchFamily="34" charset="0"/>
                <a:ea typeface="Calibri" panose="020F0502020204030204" pitchFamily="34" charset="0"/>
                <a:cs typeface="Times New Roman" panose="02020603050405020304" pitchFamily="18" charset="0"/>
              </a:rPr>
              <a:t>Lai gan vienmēr tiek veidots ievads </a:t>
            </a:r>
            <a:r>
              <a:rPr lang="lv-LV" dirty="0">
                <a:effectLst/>
                <a:latin typeface="Calibri" panose="020F0502020204030204" pitchFamily="34" charset="0"/>
                <a:ea typeface="Calibri" panose="020F0502020204030204" pitchFamily="34" charset="0"/>
                <a:cs typeface="Times New Roman" panose="02020603050405020304" pitchFamily="18" charset="0"/>
              </a:rPr>
              <a:t>un </a:t>
            </a:r>
            <a:r>
              <a:rPr lang="lv-LV" dirty="0" smtClean="0">
                <a:effectLst/>
                <a:latin typeface="Calibri" panose="020F0502020204030204" pitchFamily="34" charset="0"/>
                <a:ea typeface="Calibri" panose="020F0502020204030204" pitchFamily="34" charset="0"/>
                <a:cs typeface="Times New Roman" panose="02020603050405020304" pitchFamily="18" charset="0"/>
              </a:rPr>
              <a:t>nobeigums, </a:t>
            </a:r>
            <a:r>
              <a:rPr lang="lv-LV" dirty="0">
                <a:effectLst/>
                <a:latin typeface="Calibri" panose="020F0502020204030204" pitchFamily="34" charset="0"/>
                <a:ea typeface="Calibri" panose="020F0502020204030204" pitchFamily="34" charset="0"/>
                <a:cs typeface="Times New Roman" panose="02020603050405020304" pitchFamily="18" charset="0"/>
              </a:rPr>
              <a:t>ne vienmēr tas ir dabisks.</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446157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F63C748C-967B-4A7B-A90F-3EDD0F485AC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 xmlns:a16="http://schemas.microsoft.com/office/drawing/2014/main" id="{C0143637-4934-44E4-B909-BAF1E7B2797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
            <a:ext cx="406212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irsraksts 1">
            <a:extLst>
              <a:ext uri="{FF2B5EF4-FFF2-40B4-BE49-F238E27FC236}">
                <a16:creationId xmlns="" xmlns:a16="http://schemas.microsoft.com/office/drawing/2014/main" id="{359F4A73-B080-4070-BEFE-3FFEF1E08ECD}"/>
              </a:ext>
            </a:extLst>
          </p:cNvPr>
          <p:cNvSpPr>
            <a:spLocks noGrp="1"/>
          </p:cNvSpPr>
          <p:nvPr>
            <p:ph type="title"/>
          </p:nvPr>
        </p:nvSpPr>
        <p:spPr>
          <a:xfrm>
            <a:off x="849683" y="1240076"/>
            <a:ext cx="2727813" cy="4584527"/>
          </a:xfrm>
        </p:spPr>
        <p:txBody>
          <a:bodyPr>
            <a:normAutofit/>
          </a:bodyPr>
          <a:lstStyle/>
          <a:p>
            <a:r>
              <a:rPr lang="lv-LV">
                <a:solidFill>
                  <a:srgbClr val="FFFFFF"/>
                </a:solidFill>
              </a:rPr>
              <a:t>ieteikumi</a:t>
            </a:r>
            <a:endParaRPr lang="en-GB">
              <a:solidFill>
                <a:srgbClr val="FFFFFF"/>
              </a:solidFill>
            </a:endParaRPr>
          </a:p>
        </p:txBody>
      </p:sp>
      <p:sp>
        <p:nvSpPr>
          <p:cNvPr id="3" name="Satura vietturis 2">
            <a:extLst>
              <a:ext uri="{FF2B5EF4-FFF2-40B4-BE49-F238E27FC236}">
                <a16:creationId xmlns="" xmlns:a16="http://schemas.microsoft.com/office/drawing/2014/main" id="{C055FF21-CF7E-4770-822B-D02E618514B8}"/>
              </a:ext>
            </a:extLst>
          </p:cNvPr>
          <p:cNvSpPr>
            <a:spLocks noGrp="1"/>
          </p:cNvSpPr>
          <p:nvPr>
            <p:ph idx="1"/>
          </p:nvPr>
        </p:nvSpPr>
        <p:spPr>
          <a:xfrm>
            <a:off x="4705594" y="1240077"/>
            <a:ext cx="6034827" cy="4916465"/>
          </a:xfrm>
        </p:spPr>
        <p:txBody>
          <a:bodyPr anchor="t">
            <a:normAutofit/>
          </a:bodyPr>
          <a:lstStyle/>
          <a:p>
            <a:pPr marL="342900" lvl="0" indent="-342900">
              <a:buFont typeface="+mj-lt"/>
              <a:buAutoNum type="arabicPeriod"/>
            </a:pPr>
            <a:r>
              <a:rPr lang="lv-LV" dirty="0">
                <a:effectLst/>
                <a:latin typeface="Calibri" panose="020F0502020204030204" pitchFamily="34" charset="0"/>
                <a:ea typeface="Calibri" panose="020F0502020204030204" pitchFamily="34" charset="0"/>
                <a:cs typeface="Times New Roman" panose="02020603050405020304" pitchFamily="18" charset="0"/>
              </a:rPr>
              <a:t>Veidot sadarbību starp vairāku mācību priekšmetu skolotājiem, tā radot skolēniem iespēju runāt par tematiem, kuri viņus interesē.</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rabicPeriod"/>
            </a:pPr>
            <a:r>
              <a:rPr lang="lv-LV" dirty="0">
                <a:effectLst/>
                <a:latin typeface="Calibri" panose="020F0502020204030204" pitchFamily="34" charset="0"/>
                <a:ea typeface="Calibri" panose="020F0502020204030204" pitchFamily="34" charset="0"/>
                <a:cs typeface="Times New Roman" panose="02020603050405020304" pitchFamily="18" charset="0"/>
              </a:rPr>
              <a:t>Klasē veidot situācijas, kurās jārunā, lai runas struktūra būtu dabiska</a:t>
            </a:r>
            <a:r>
              <a:rPr lang="lv-LV" dirty="0">
                <a:latin typeface="Calibri" panose="020F0502020204030204" pitchFamily="34" charset="0"/>
                <a:ea typeface="Calibri" panose="020F0502020204030204" pitchFamily="34" charset="0"/>
                <a:cs typeface="Times New Roman" panose="02020603050405020304" pitchFamily="18" charset="0"/>
              </a:rPr>
              <a:t>.</a:t>
            </a:r>
          </a:p>
          <a:p>
            <a:pPr marL="342900" lvl="0" indent="-342900">
              <a:buFont typeface="+mj-lt"/>
              <a:buAutoNum type="arabicPeriod"/>
            </a:pPr>
            <a:r>
              <a:rPr lang="en-GB" dirty="0">
                <a:effectLst/>
                <a:latin typeface="Calibri" panose="020F0502020204030204" pitchFamily="34" charset="0"/>
                <a:ea typeface="Calibri" panose="020F0502020204030204" pitchFamily="34" charset="0"/>
                <a:cs typeface="Times New Roman" panose="02020603050405020304" pitchFamily="18" charset="0"/>
              </a:rPr>
              <a:t> </a:t>
            </a:r>
            <a:r>
              <a:rPr lang="lv-LV" dirty="0">
                <a:effectLst/>
                <a:latin typeface="Calibri" panose="020F0502020204030204" pitchFamily="34" charset="0"/>
                <a:ea typeface="Calibri" panose="020F0502020204030204" pitchFamily="34" charset="0"/>
                <a:cs typeface="Times New Roman" panose="02020603050405020304" pitchFamily="18" charset="0"/>
              </a:rPr>
              <a:t>Ikdienā un stundās veidot uzdevumus ar apzināti atrastu intrigu un problēmu, lai radītu nepieciešamību pamatot rīcību vai domas un praktizētu loģisku argumentāciju.</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700871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23522FE7-5A29-4EF6-B1EF-2CA55748A77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9" name="Picture 8">
            <a:extLst>
              <a:ext uri="{FF2B5EF4-FFF2-40B4-BE49-F238E27FC236}">
                <a16:creationId xmlns="" xmlns:a16="http://schemas.microsoft.com/office/drawing/2014/main" id="{C2192E09-EBC7-416C-B887-DFF915D7F43D}"/>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1" name="Straight Connector 10">
            <a:extLst>
              <a:ext uri="{FF2B5EF4-FFF2-40B4-BE49-F238E27FC236}">
                <a16:creationId xmlns="" xmlns:a16="http://schemas.microsoft.com/office/drawing/2014/main" id="{2924498D-E084-44BE-A196-CFCE3556435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 xmlns:a16="http://schemas.microsoft.com/office/drawing/2014/main" id="{3BBC7667-C352-4842-9AFD-E5C16AD002F4}"/>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5" name="Rectangle 14">
            <a:extLst>
              <a:ext uri="{FF2B5EF4-FFF2-40B4-BE49-F238E27FC236}">
                <a16:creationId xmlns="" xmlns:a16="http://schemas.microsoft.com/office/drawing/2014/main" id="{F8454B2E-D2DB-42C2-A224-BCEC47B864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 xmlns:a16="http://schemas.microsoft.com/office/drawing/2014/main" id="{08B61146-1CF0-40E1-B66E-C22BD9207E3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Virsraksts 1">
            <a:extLst>
              <a:ext uri="{FF2B5EF4-FFF2-40B4-BE49-F238E27FC236}">
                <a16:creationId xmlns="" xmlns:a16="http://schemas.microsoft.com/office/drawing/2014/main" id="{C51C8FAE-314C-4414-9BF9-3F975E8A09BE}"/>
              </a:ext>
            </a:extLst>
          </p:cNvPr>
          <p:cNvSpPr>
            <a:spLocks noGrp="1"/>
          </p:cNvSpPr>
          <p:nvPr>
            <p:ph type="title"/>
          </p:nvPr>
        </p:nvSpPr>
        <p:spPr>
          <a:xfrm>
            <a:off x="1964987" y="802298"/>
            <a:ext cx="9089865" cy="3822329"/>
          </a:xfrm>
        </p:spPr>
        <p:txBody>
          <a:bodyPr vert="horz" lIns="91440" tIns="45720" rIns="91440" bIns="0" rtlCol="0" anchor="b">
            <a:normAutofit/>
          </a:bodyPr>
          <a:lstStyle/>
          <a:p>
            <a:r>
              <a:rPr lang="en-US" sz="6600"/>
              <a:t>Valodas sistēmas izpratne</a:t>
            </a:r>
          </a:p>
        </p:txBody>
      </p:sp>
      <p:cxnSp>
        <p:nvCxnSpPr>
          <p:cNvPr id="19" name="Straight Connector 18">
            <a:extLst>
              <a:ext uri="{FF2B5EF4-FFF2-40B4-BE49-F238E27FC236}">
                <a16:creationId xmlns="" xmlns:a16="http://schemas.microsoft.com/office/drawing/2014/main" id="{7AE5065C-30A9-480A-9E93-74CC1490293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776728" y="4735528"/>
            <a:ext cx="86430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21" name="Picture 20">
            <a:extLst>
              <a:ext uri="{FF2B5EF4-FFF2-40B4-BE49-F238E27FC236}">
                <a16:creationId xmlns="" xmlns:a16="http://schemas.microsoft.com/office/drawing/2014/main" id="{2F948680-1810-4961-805C-D0C28E7E93EE}"/>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1318568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73688F19-B187-4C3D-BBD3-13037F3C72BC}"/>
              </a:ext>
            </a:extLst>
          </p:cNvPr>
          <p:cNvSpPr>
            <a:spLocks noGrp="1"/>
          </p:cNvSpPr>
          <p:nvPr>
            <p:ph type="title"/>
          </p:nvPr>
        </p:nvSpPr>
        <p:spPr/>
        <p:txBody>
          <a:bodyPr>
            <a:normAutofit/>
          </a:bodyPr>
          <a:lstStyle/>
          <a:p>
            <a:r>
              <a:rPr lang="lv-LV" sz="2800" dirty="0">
                <a:latin typeface="Calibri" panose="020F0502020204030204" pitchFamily="34" charset="0"/>
                <a:cs typeface="Calibri" panose="020F0502020204030204" pitchFamily="34" charset="0"/>
              </a:rPr>
              <a:t>1. Grūtības saprast pārnesto nozīmi. </a:t>
            </a:r>
            <a:endParaRPr lang="en-GB" sz="2800" i="1" dirty="0">
              <a:latin typeface="Calibri" panose="020F0502020204030204" pitchFamily="34" charset="0"/>
              <a:cs typeface="Calibri" panose="020F0502020204030204" pitchFamily="34" charset="0"/>
            </a:endParaRPr>
          </a:p>
        </p:txBody>
      </p:sp>
      <p:sp>
        <p:nvSpPr>
          <p:cNvPr id="3" name="Satura vietturis 2">
            <a:extLst>
              <a:ext uri="{FF2B5EF4-FFF2-40B4-BE49-F238E27FC236}">
                <a16:creationId xmlns="" xmlns:a16="http://schemas.microsoft.com/office/drawing/2014/main" id="{3265B48D-59F4-4AA5-9D49-59D284EF3DBA}"/>
              </a:ext>
            </a:extLst>
          </p:cNvPr>
          <p:cNvSpPr>
            <a:spLocks noGrp="1"/>
          </p:cNvSpPr>
          <p:nvPr>
            <p:ph idx="1"/>
          </p:nvPr>
        </p:nvSpPr>
        <p:spPr/>
        <p:txBody>
          <a:bodyPr/>
          <a:lstStyle/>
          <a:p>
            <a:endParaRPr lang="lv-LV" sz="2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lv-LV" sz="2000" dirty="0">
                <a:solidFill>
                  <a:srgbClr val="0070C0"/>
                </a:solidFill>
              </a:rPr>
              <a:t>Tekstā vairākkārt izmantotas pēdiņas. </a:t>
            </a:r>
            <a:r>
              <a:rPr lang="lv-LV" sz="2000" dirty="0" smtClean="0">
                <a:solidFill>
                  <a:srgbClr val="0070C0"/>
                </a:solidFill>
              </a:rPr>
              <a:t> Aizpildi </a:t>
            </a:r>
            <a:r>
              <a:rPr lang="lv-LV" sz="2000" dirty="0">
                <a:solidFill>
                  <a:srgbClr val="0070C0"/>
                </a:solidFill>
              </a:rPr>
              <a:t>tabulu, minot trīs dažādus nosacījumus to lietojumam! </a:t>
            </a:r>
            <a:r>
              <a:rPr lang="lv-LV" sz="2000" i="1" dirty="0">
                <a:solidFill>
                  <a:srgbClr val="0070C0"/>
                </a:solidFill>
              </a:rPr>
              <a:t>(14.)</a:t>
            </a:r>
            <a:endParaRPr lang="lv-LV" sz="2800" i="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lv-LV" sz="2800" dirty="0">
                <a:latin typeface="Calibri" panose="020F0502020204030204" pitchFamily="34" charset="0"/>
                <a:ea typeface="Calibri" panose="020F0502020204030204" pitchFamily="34" charset="0"/>
                <a:cs typeface="Times New Roman" panose="02020603050405020304" pitchFamily="18" charset="0"/>
              </a:rPr>
              <a:t>«</a:t>
            </a:r>
            <a:r>
              <a:rPr lang="lv-LV" sz="2800" dirty="0">
                <a:effectLst/>
                <a:latin typeface="Calibri" panose="020F0502020204030204" pitchFamily="34" charset="0"/>
                <a:ea typeface="Calibri" panose="020F0502020204030204" pitchFamily="34" charset="0"/>
                <a:cs typeface="Times New Roman" panose="02020603050405020304" pitchFamily="18" charset="0"/>
              </a:rPr>
              <a:t>pasaules karte»- </a:t>
            </a:r>
            <a:r>
              <a:rPr lang="lv-LV" sz="2800"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īpašvārds vai lietas nosaukums </a:t>
            </a:r>
            <a:endParaRPr lang="lv-LV" sz="2800" strike="sngStrike"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lv-LV" sz="2800" dirty="0">
                <a:effectLst/>
                <a:latin typeface="Calibri" panose="020F0502020204030204" pitchFamily="34" charset="0"/>
                <a:ea typeface="Calibri" panose="020F0502020204030204" pitchFamily="34" charset="0"/>
                <a:cs typeface="Times New Roman" panose="02020603050405020304" pitchFamily="18" charset="0"/>
              </a:rPr>
              <a:t>«pasaules karte» - pārnestas nozīmes </a:t>
            </a:r>
            <a:r>
              <a:rPr lang="lv-LV" sz="2800" dirty="0">
                <a:latin typeface="Calibri" panose="020F0502020204030204" pitchFamily="34" charset="0"/>
                <a:ea typeface="Calibri" panose="020F0502020204030204" pitchFamily="34" charset="0"/>
                <a:cs typeface="Times New Roman" panose="02020603050405020304" pitchFamily="18" charset="0"/>
              </a:rPr>
              <a:t>l</a:t>
            </a:r>
            <a:r>
              <a:rPr lang="lv-LV" sz="2800" dirty="0">
                <a:effectLst/>
                <a:latin typeface="Calibri" panose="020F0502020204030204" pitchFamily="34" charset="0"/>
                <a:ea typeface="Calibri" panose="020F0502020204030204" pitchFamily="34" charset="0"/>
                <a:cs typeface="Times New Roman" panose="02020603050405020304" pitchFamily="18" charset="0"/>
              </a:rPr>
              <a:t>ietojums</a:t>
            </a:r>
            <a:endParaRPr lang="lv-LV"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781645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BE187A4F-5F98-4C7D-89CB-5F15289B72F0}"/>
              </a:ext>
            </a:extLst>
          </p:cNvPr>
          <p:cNvSpPr>
            <a:spLocks noGrp="1"/>
          </p:cNvSpPr>
          <p:nvPr>
            <p:ph type="title"/>
          </p:nvPr>
        </p:nvSpPr>
        <p:spPr/>
        <p:txBody>
          <a:bodyPr/>
          <a:lstStyle/>
          <a:p>
            <a:r>
              <a:rPr lang="lv-LV" sz="1800" dirty="0">
                <a:effectLst/>
                <a:latin typeface="Calibri" panose="020F0502020204030204" pitchFamily="34" charset="0"/>
                <a:ea typeface="Calibri" panose="020F0502020204030204" pitchFamily="34" charset="0"/>
                <a:cs typeface="Times New Roman" panose="02020603050405020304" pitchFamily="18" charset="0"/>
              </a:rPr>
              <a:t>  2. vājas lasītprasmes dēļ nespēj izsecināt, kas ir ,,Četru ceļu krustojums”. </a:t>
            </a:r>
            <a:endParaRPr lang="en-GB" dirty="0"/>
          </a:p>
        </p:txBody>
      </p:sp>
      <p:sp>
        <p:nvSpPr>
          <p:cNvPr id="3" name="Satura vietturis 2">
            <a:extLst>
              <a:ext uri="{FF2B5EF4-FFF2-40B4-BE49-F238E27FC236}">
                <a16:creationId xmlns="" xmlns:a16="http://schemas.microsoft.com/office/drawing/2014/main" id="{3DB5D83E-7FAC-4F2C-9213-99634EFFE020}"/>
              </a:ext>
            </a:extLst>
          </p:cNvPr>
          <p:cNvSpPr>
            <a:spLocks noGrp="1"/>
          </p:cNvSpPr>
          <p:nvPr>
            <p:ph idx="1"/>
          </p:nvPr>
        </p:nvSpPr>
        <p:spPr/>
        <p:txBody>
          <a:bodyPr>
            <a:normAutofit/>
          </a:bodyPr>
          <a:lstStyle/>
          <a:p>
            <a:endParaRPr lang="lv-LV" sz="1800" dirty="0">
              <a:solidFill>
                <a:srgbClr val="0070C0"/>
              </a:solidFill>
            </a:endParaRPr>
          </a:p>
          <a:p>
            <a:pPr marL="0" indent="0">
              <a:buNone/>
            </a:pPr>
            <a:r>
              <a:rPr lang="lv-LV" sz="1800" dirty="0">
                <a:solidFill>
                  <a:srgbClr val="0070C0"/>
                </a:solidFill>
              </a:rPr>
              <a:t>Tekstā vairākkārt izmantotas pēdiņas. </a:t>
            </a:r>
            <a:r>
              <a:rPr lang="lv-LV" sz="1800" dirty="0" smtClean="0">
                <a:solidFill>
                  <a:srgbClr val="0070C0"/>
                </a:solidFill>
              </a:rPr>
              <a:t> Aizpildi </a:t>
            </a:r>
            <a:r>
              <a:rPr lang="lv-LV" sz="1800" dirty="0">
                <a:solidFill>
                  <a:srgbClr val="0070C0"/>
                </a:solidFill>
              </a:rPr>
              <a:t>tabulu, minot trīs dažādus nosacījumus to lietojumam! </a:t>
            </a:r>
            <a:r>
              <a:rPr lang="lv-LV" sz="1800" i="1" dirty="0">
                <a:solidFill>
                  <a:srgbClr val="0070C0"/>
                </a:solidFill>
              </a:rPr>
              <a:t>(14.)</a:t>
            </a:r>
            <a:endParaRPr lang="lv-LV" sz="2400" i="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endParaRPr lang="lv-LV"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lv-LV" sz="2800" dirty="0">
                <a:latin typeface="Calibri" panose="020F0502020204030204" pitchFamily="34" charset="0"/>
                <a:ea typeface="Calibri" panose="020F0502020204030204" pitchFamily="34" charset="0"/>
                <a:cs typeface="Times New Roman" panose="02020603050405020304" pitchFamily="18" charset="0"/>
              </a:rPr>
              <a:t>«</a:t>
            </a:r>
            <a:r>
              <a:rPr lang="lv-LV" sz="2800" dirty="0">
                <a:effectLst/>
                <a:latin typeface="Calibri" panose="020F0502020204030204" pitchFamily="34" charset="0"/>
                <a:ea typeface="Calibri" panose="020F0502020204030204" pitchFamily="34" charset="0"/>
                <a:cs typeface="Times New Roman" panose="02020603050405020304" pitchFamily="18" charset="0"/>
              </a:rPr>
              <a:t>Četru ceļu krustojums</a:t>
            </a:r>
            <a:r>
              <a:rPr lang="lv-LV" sz="2800" dirty="0" smtClean="0">
                <a:latin typeface="Calibri" panose="020F0502020204030204" pitchFamily="34" charset="0"/>
                <a:ea typeface="Calibri" panose="020F0502020204030204" pitchFamily="34" charset="0"/>
                <a:cs typeface="Times New Roman" panose="02020603050405020304" pitchFamily="18" charset="0"/>
              </a:rPr>
              <a:t>» </a:t>
            </a:r>
            <a:r>
              <a:rPr lang="lv-LV" sz="2800" dirty="0" smtClean="0">
                <a:effectLst/>
                <a:latin typeface="Calibri" panose="020F0502020204030204" pitchFamily="34" charset="0"/>
                <a:ea typeface="Calibri" panose="020F0502020204030204" pitchFamily="34" charset="0"/>
                <a:cs typeface="Times New Roman" panose="02020603050405020304" pitchFamily="18" charset="0"/>
              </a:rPr>
              <a:t>- </a:t>
            </a:r>
            <a:r>
              <a:rPr lang="lv-LV" sz="2800"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dažādas tulkošanas opcijas, izteiciens</a:t>
            </a:r>
          </a:p>
          <a:p>
            <a:pPr marL="0" indent="0">
              <a:buNone/>
            </a:pPr>
            <a:r>
              <a:rPr lang="lv-LV" sz="2800" dirty="0" smtClean="0">
                <a:latin typeface="Calibri" panose="020F0502020204030204" pitchFamily="34" charset="0"/>
                <a:ea typeface="Calibri" panose="020F0502020204030204" pitchFamily="34" charset="0"/>
                <a:cs typeface="Times New Roman" panose="02020603050405020304" pitchFamily="18" charset="0"/>
              </a:rPr>
              <a:t>«</a:t>
            </a:r>
            <a:r>
              <a:rPr lang="lv-LV" sz="2800" dirty="0">
                <a:effectLst/>
                <a:latin typeface="Calibri" panose="020F0502020204030204" pitchFamily="34" charset="0"/>
                <a:ea typeface="Calibri" panose="020F0502020204030204" pitchFamily="34" charset="0"/>
                <a:cs typeface="Times New Roman" panose="02020603050405020304" pitchFamily="18" charset="0"/>
              </a:rPr>
              <a:t>Četru ceļu krustojums</a:t>
            </a:r>
            <a:r>
              <a:rPr lang="lv-LV" sz="2800" dirty="0" smtClean="0">
                <a:latin typeface="Calibri" panose="020F0502020204030204" pitchFamily="34" charset="0"/>
                <a:ea typeface="Calibri" panose="020F0502020204030204" pitchFamily="34" charset="0"/>
                <a:cs typeface="Times New Roman" panose="02020603050405020304" pitchFamily="18" charset="0"/>
              </a:rPr>
              <a:t>» </a:t>
            </a:r>
            <a:r>
              <a:rPr lang="lv-LV" sz="2800" dirty="0" smtClean="0">
                <a:effectLst/>
                <a:latin typeface="Calibri" panose="020F0502020204030204" pitchFamily="34" charset="0"/>
                <a:ea typeface="Calibri" panose="020F0502020204030204" pitchFamily="34" charset="0"/>
                <a:cs typeface="Times New Roman" panose="02020603050405020304" pitchFamily="18" charset="0"/>
              </a:rPr>
              <a:t>-</a:t>
            </a:r>
            <a:r>
              <a:rPr lang="lv-LV" sz="2800"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lv-LV" sz="2800" dirty="0">
                <a:latin typeface="Calibri" panose="020F0502020204030204" pitchFamily="34" charset="0"/>
                <a:ea typeface="Calibri" panose="020F0502020204030204" pitchFamily="34" charset="0"/>
                <a:cs typeface="Times New Roman" panose="02020603050405020304" pitchFamily="18" charset="0"/>
              </a:rPr>
              <a:t>grāmatas nosaukums</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5638771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3535B15A-219B-4462-B725-382A5A01F1E8}"/>
              </a:ext>
            </a:extLst>
          </p:cNvPr>
          <p:cNvSpPr>
            <a:spLocks noGrp="1"/>
          </p:cNvSpPr>
          <p:nvPr>
            <p:ph type="title"/>
          </p:nvPr>
        </p:nvSpPr>
        <p:spPr/>
        <p:txBody>
          <a:bodyPr/>
          <a:lstStyle/>
          <a:p>
            <a:pPr>
              <a:lnSpc>
                <a:spcPct val="150000"/>
              </a:lnSpc>
              <a:spcAft>
                <a:spcPts val="800"/>
              </a:spcAft>
            </a:pPr>
            <a:r>
              <a:rPr lang="lv-LV" sz="1800" dirty="0">
                <a:effectLst/>
                <a:latin typeface="Calibri" panose="020F0502020204030204" pitchFamily="34" charset="0"/>
                <a:ea typeface="Calibri" panose="020F0502020204030204" pitchFamily="34" charset="0"/>
                <a:cs typeface="Times New Roman" panose="02020603050405020304" pitchFamily="18" charset="0"/>
              </a:rPr>
              <a:t>3. īpašības vārda ar noteikto galotni locīšana. </a:t>
            </a:r>
            <a:endParaRPr lang="en-GB" sz="18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Satura vietturis 2">
            <a:extLst>
              <a:ext uri="{FF2B5EF4-FFF2-40B4-BE49-F238E27FC236}">
                <a16:creationId xmlns="" xmlns:a16="http://schemas.microsoft.com/office/drawing/2014/main" id="{FB815D11-2360-408D-8E40-DE112C82CC25}"/>
              </a:ext>
            </a:extLst>
          </p:cNvPr>
          <p:cNvSpPr>
            <a:spLocks noGrp="1"/>
          </p:cNvSpPr>
          <p:nvPr>
            <p:ph idx="1"/>
          </p:nvPr>
        </p:nvSpPr>
        <p:spPr/>
        <p:txBody>
          <a:bodyPr>
            <a:normAutofit/>
          </a:bodyPr>
          <a:lstStyle/>
          <a:p>
            <a:pPr marL="0" indent="0">
              <a:buNone/>
            </a:pPr>
            <a:r>
              <a:rPr lang="lv-LV" sz="2400" dirty="0">
                <a:solidFill>
                  <a:srgbClr val="0070C0"/>
                </a:solidFill>
              </a:rPr>
              <a:t>Veido un ieraksti iederīgas vārdu formas no piedāvātajiem vārdiem! </a:t>
            </a:r>
            <a:r>
              <a:rPr lang="lv-LV" sz="1600" i="1" dirty="0">
                <a:solidFill>
                  <a:srgbClr val="0070C0"/>
                </a:solidFill>
              </a:rPr>
              <a:t>(16.)</a:t>
            </a:r>
          </a:p>
          <a:p>
            <a:pPr marL="0" indent="0">
              <a:buNone/>
            </a:pPr>
            <a:r>
              <a:rPr lang="lv-LV" sz="2400" dirty="0" err="1">
                <a:solidFill>
                  <a:srgbClr val="0070C0"/>
                </a:solidFill>
              </a:rPr>
              <a:t>Mašīntulkošanā</a:t>
            </a:r>
            <a:r>
              <a:rPr lang="lv-LV" sz="2400" dirty="0">
                <a:solidFill>
                  <a:srgbClr val="0070C0"/>
                </a:solidFill>
              </a:rPr>
              <a:t> teksts tradicionāli tiek tulkots _____ valodā.    </a:t>
            </a:r>
            <a:r>
              <a:rPr lang="lv-LV" sz="2400" i="1" dirty="0">
                <a:solidFill>
                  <a:srgbClr val="0070C0"/>
                </a:solidFill>
              </a:rPr>
              <a:t>literārais</a:t>
            </a:r>
          </a:p>
          <a:p>
            <a:endParaRPr lang="lv-LV" sz="2400" i="1" dirty="0"/>
          </a:p>
          <a:p>
            <a:pPr marL="0" indent="0">
              <a:buNone/>
            </a:pPr>
            <a:r>
              <a:rPr lang="lv-LV" dirty="0"/>
              <a:t>literārā valoda –</a:t>
            </a:r>
            <a:r>
              <a:rPr lang="lv-LV" dirty="0">
                <a:solidFill>
                  <a:srgbClr val="0070C0"/>
                </a:solidFill>
              </a:rPr>
              <a:t> kur?</a:t>
            </a:r>
            <a:r>
              <a:rPr lang="lv-LV" strike="sngStrike" dirty="0">
                <a:solidFill>
                  <a:srgbClr val="0070C0"/>
                </a:solidFill>
              </a:rPr>
              <a:t> </a:t>
            </a:r>
            <a:r>
              <a:rPr lang="lv-LV" strike="sngStrike" dirty="0">
                <a:solidFill>
                  <a:srgbClr val="FF0000"/>
                </a:solidFill>
              </a:rPr>
              <a:t>literārā</a:t>
            </a:r>
            <a:r>
              <a:rPr lang="lv-LV" strike="sngStrike" dirty="0"/>
              <a:t> </a:t>
            </a:r>
            <a:r>
              <a:rPr lang="lv-LV" dirty="0"/>
              <a:t>valodā </a:t>
            </a:r>
          </a:p>
          <a:p>
            <a:pPr marL="0" indent="0">
              <a:buNone/>
            </a:pPr>
            <a:r>
              <a:rPr lang="lv-LV" dirty="0"/>
              <a:t>literārā valoda –</a:t>
            </a:r>
            <a:r>
              <a:rPr lang="lv-LV" dirty="0">
                <a:solidFill>
                  <a:srgbClr val="0070C0"/>
                </a:solidFill>
              </a:rPr>
              <a:t> kur? </a:t>
            </a:r>
            <a:r>
              <a:rPr lang="lv-LV" u="sng" dirty="0"/>
              <a:t>literārajā</a:t>
            </a:r>
            <a:r>
              <a:rPr lang="lv-LV" dirty="0"/>
              <a:t> valodā</a:t>
            </a:r>
            <a:endParaRPr lang="lv-LV" strike="sngStrike" dirty="0"/>
          </a:p>
          <a:p>
            <a:pPr marL="0" indent="0">
              <a:buNone/>
            </a:pPr>
            <a:r>
              <a:rPr lang="lv-LV" dirty="0"/>
              <a:t> </a:t>
            </a:r>
          </a:p>
          <a:p>
            <a:endParaRPr lang="en-GB" dirty="0"/>
          </a:p>
        </p:txBody>
      </p:sp>
    </p:spTree>
    <p:extLst>
      <p:ext uri="{BB962C8B-B14F-4D97-AF65-F5344CB8AC3E}">
        <p14:creationId xmlns:p14="http://schemas.microsoft.com/office/powerpoint/2010/main" val="1331393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740D62EF-2C38-4B39-8432-49DC1E42C58D}"/>
              </a:ext>
            </a:extLst>
          </p:cNvPr>
          <p:cNvSpPr>
            <a:spLocks noGrp="1"/>
          </p:cNvSpPr>
          <p:nvPr>
            <p:ph type="title"/>
          </p:nvPr>
        </p:nvSpPr>
        <p:spPr/>
        <p:txBody>
          <a:bodyPr/>
          <a:lstStyle/>
          <a:p>
            <a:r>
              <a:rPr lang="lv-LV" sz="1800" dirty="0">
                <a:effectLst/>
                <a:latin typeface="Calibri" panose="020F0502020204030204" pitchFamily="34" charset="0"/>
                <a:ea typeface="Calibri" panose="020F0502020204030204" pitchFamily="34" charset="0"/>
                <a:cs typeface="Times New Roman" panose="02020603050405020304" pitchFamily="18" charset="0"/>
              </a:rPr>
              <a:t>4. Ģenitīva l0cījuma lietojums saistībā ar apstākļa vārdu </a:t>
            </a:r>
            <a:r>
              <a:rPr lang="lv-LV" sz="1800" b="1" i="1" dirty="0">
                <a:effectLst/>
                <a:latin typeface="Calibri" panose="020F0502020204030204" pitchFamily="34" charset="0"/>
                <a:ea typeface="Calibri" panose="020F0502020204030204" pitchFamily="34" charset="0"/>
                <a:cs typeface="Times New Roman" panose="02020603050405020304" pitchFamily="18" charset="0"/>
              </a:rPr>
              <a:t>daudz.</a:t>
            </a:r>
            <a:r>
              <a:rPr lang="lv-LV" sz="1800" b="1" i="1" dirty="0">
                <a:latin typeface="Calibri" panose="020F0502020204030204" pitchFamily="34" charset="0"/>
                <a:ea typeface="Calibri" panose="020F0502020204030204" pitchFamily="34" charset="0"/>
                <a:cs typeface="Times New Roman" panose="02020603050405020304" pitchFamily="18" charset="0"/>
              </a:rPr>
              <a:t> </a:t>
            </a:r>
            <a:endParaRPr lang="en-GB" i="1" dirty="0"/>
          </a:p>
        </p:txBody>
      </p:sp>
      <p:sp>
        <p:nvSpPr>
          <p:cNvPr id="3" name="Satura vietturis 2">
            <a:extLst>
              <a:ext uri="{FF2B5EF4-FFF2-40B4-BE49-F238E27FC236}">
                <a16:creationId xmlns="" xmlns:a16="http://schemas.microsoft.com/office/drawing/2014/main" id="{C7C51530-81D5-4002-9B69-C09E01B47058}"/>
              </a:ext>
            </a:extLst>
          </p:cNvPr>
          <p:cNvSpPr>
            <a:spLocks noGrp="1"/>
          </p:cNvSpPr>
          <p:nvPr>
            <p:ph idx="1"/>
          </p:nvPr>
        </p:nvSpPr>
        <p:spPr/>
        <p:txBody>
          <a:bodyPr/>
          <a:lstStyle/>
          <a:p>
            <a:pPr marL="0" indent="0">
              <a:buNone/>
            </a:pPr>
            <a:r>
              <a:rPr lang="lv-LV" sz="1800" dirty="0">
                <a:solidFill>
                  <a:srgbClr val="0070C0"/>
                </a:solidFill>
              </a:rPr>
              <a:t>Veido un ieraksti iederīgas vārdu formas no piedāvātajiem vārdiem! </a:t>
            </a:r>
            <a:r>
              <a:rPr lang="lv-LV" sz="1400" i="1" dirty="0">
                <a:solidFill>
                  <a:srgbClr val="0070C0"/>
                </a:solidFill>
              </a:rPr>
              <a:t>(16.)</a:t>
            </a:r>
            <a:endParaRPr lang="lv-LV" sz="18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lv-LV" sz="1800" dirty="0">
                <a:solidFill>
                  <a:srgbClr val="0070C0"/>
                </a:solidFill>
              </a:rPr>
              <a:t>Bezmaksas tulkošanas __________________ ir daudz, tās paredzētas gan „Android” ierīcēm, gan „Apple” modeļos lietotajai operatīvajai sistēmai.     				 </a:t>
            </a:r>
            <a:r>
              <a:rPr lang="lv-LV" sz="1800" i="1" dirty="0">
                <a:solidFill>
                  <a:srgbClr val="0070C0"/>
                </a:solidFill>
              </a:rPr>
              <a:t>lietotne</a:t>
            </a:r>
          </a:p>
          <a:p>
            <a:endParaRPr lang="lv-LV" sz="1800" i="1" dirty="0">
              <a:solidFill>
                <a:srgbClr val="0070C0"/>
              </a:solidFill>
              <a:ea typeface="Calibri" panose="020F0502020204030204" pitchFamily="34" charset="0"/>
              <a:cs typeface="Times New Roman" panose="02020603050405020304" pitchFamily="18" charset="0"/>
            </a:endParaRPr>
          </a:p>
          <a:p>
            <a:pPr marL="0" indent="0">
              <a:buNone/>
            </a:pPr>
            <a:r>
              <a:rPr lang="lv-LV" sz="2800" b="1" strike="sngStrike" dirty="0">
                <a:solidFill>
                  <a:srgbClr val="FF0000"/>
                </a:solidFill>
                <a:latin typeface="Calibri" panose="020F0502020204030204" pitchFamily="34" charset="0"/>
                <a:ea typeface="Calibri" panose="020F0502020204030204" pitchFamily="34" charset="0"/>
                <a:cs typeface="Times New Roman" panose="02020603050405020304" pitchFamily="18" charset="0"/>
              </a:rPr>
              <a:t>l</a:t>
            </a:r>
            <a:r>
              <a:rPr lang="lv-LV" sz="2800" b="1"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ietotnes</a:t>
            </a:r>
            <a:r>
              <a:rPr lang="lv-LV"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lv-LV" sz="2800" b="1" dirty="0">
                <a:effectLst/>
                <a:latin typeface="Calibri" panose="020F0502020204030204" pitchFamily="34" charset="0"/>
                <a:ea typeface="Calibri" panose="020F0502020204030204" pitchFamily="34" charset="0"/>
                <a:cs typeface="Times New Roman" panose="02020603050405020304" pitchFamily="18" charset="0"/>
              </a:rPr>
              <a:t>ir daudz</a:t>
            </a:r>
          </a:p>
          <a:p>
            <a:pPr marL="0" indent="0">
              <a:buNone/>
            </a:pPr>
            <a:r>
              <a:rPr lang="lv-LV" sz="2800" b="1" u="sng" dirty="0">
                <a:latin typeface="Calibri" panose="020F0502020204030204" pitchFamily="34" charset="0"/>
                <a:ea typeface="Calibri" panose="020F0502020204030204" pitchFamily="34" charset="0"/>
                <a:cs typeface="Times New Roman" panose="02020603050405020304" pitchFamily="18" charset="0"/>
              </a:rPr>
              <a:t>lietotņu</a:t>
            </a:r>
            <a:r>
              <a:rPr lang="lv-LV" sz="2800" b="1" dirty="0">
                <a:latin typeface="Calibri" panose="020F0502020204030204" pitchFamily="34" charset="0"/>
                <a:ea typeface="Calibri" panose="020F0502020204030204" pitchFamily="34" charset="0"/>
                <a:cs typeface="Times New Roman" panose="02020603050405020304" pitchFamily="18" charset="0"/>
              </a:rPr>
              <a:t> ir daudz</a:t>
            </a:r>
            <a:endParaRPr lang="lv-LV" sz="28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2800" b="1"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8333398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7FBE53DF-9640-45A4-9137-F1C035EEC5EB}"/>
              </a:ext>
            </a:extLst>
          </p:cNvPr>
          <p:cNvSpPr>
            <a:spLocks noGrp="1"/>
          </p:cNvSpPr>
          <p:nvPr>
            <p:ph type="title"/>
          </p:nvPr>
        </p:nvSpPr>
        <p:spPr/>
        <p:txBody>
          <a:bodyPr>
            <a:normAutofit fontScale="90000"/>
          </a:bodyPr>
          <a:lstStyle/>
          <a:p>
            <a:r>
              <a:rPr lang="lv-LV" sz="3600" dirty="0">
                <a:effectLst/>
                <a:latin typeface="Calibri" panose="020F0502020204030204" pitchFamily="34" charset="0"/>
                <a:ea typeface="Calibri" panose="020F0502020204030204" pitchFamily="34" charset="0"/>
                <a:cs typeface="Times New Roman" panose="02020603050405020304" pitchFamily="18" charset="0"/>
              </a:rPr>
              <a:t>5. Jauc darbības vārdu formu veidošanu, kuri nebeidzas ar izskaņām  -īt,- īties</a:t>
            </a:r>
            <a:r>
              <a:rPr lang="lv-LV" sz="3600" dirty="0">
                <a:latin typeface="Calibri" panose="020F0502020204030204" pitchFamily="34" charset="0"/>
                <a:ea typeface="Calibri" panose="020F0502020204030204" pitchFamily="34" charset="0"/>
                <a:cs typeface="Times New Roman" panose="02020603050405020304" pitchFamily="18" charset="0"/>
              </a:rPr>
              <a:t>.</a:t>
            </a:r>
            <a:r>
              <a:rPr lang="lv-LV" sz="3600" dirty="0">
                <a:effectLst/>
                <a:latin typeface="Calibri" panose="020F0502020204030204" pitchFamily="34" charset="0"/>
                <a:ea typeface="Calibri" panose="020F0502020204030204" pitchFamily="34" charset="0"/>
                <a:cs typeface="Times New Roman" panose="02020603050405020304" pitchFamily="18" charset="0"/>
              </a:rPr>
              <a:t> </a:t>
            </a:r>
            <a:r>
              <a:rPr lang="en-GB" sz="3600" dirty="0">
                <a:effectLst/>
                <a:latin typeface="Calibri" panose="020F0502020204030204" pitchFamily="34" charset="0"/>
                <a:ea typeface="Calibri" panose="020F0502020204030204" pitchFamily="34" charset="0"/>
                <a:cs typeface="Times New Roman" panose="02020603050405020304" pitchFamily="18" charset="0"/>
              </a:rPr>
              <a:t/>
            </a:r>
            <a:br>
              <a:rPr lang="en-GB" sz="3600" dirty="0">
                <a:effectLst/>
                <a:latin typeface="Calibri" panose="020F0502020204030204" pitchFamily="34" charset="0"/>
                <a:ea typeface="Calibri" panose="020F0502020204030204" pitchFamily="34" charset="0"/>
                <a:cs typeface="Times New Roman" panose="02020603050405020304" pitchFamily="18" charset="0"/>
              </a:rPr>
            </a:br>
            <a:endParaRPr lang="en-GB" sz="3600" dirty="0"/>
          </a:p>
        </p:txBody>
      </p:sp>
      <p:sp>
        <p:nvSpPr>
          <p:cNvPr id="3" name="Satura vietturis 2">
            <a:extLst>
              <a:ext uri="{FF2B5EF4-FFF2-40B4-BE49-F238E27FC236}">
                <a16:creationId xmlns="" xmlns:a16="http://schemas.microsoft.com/office/drawing/2014/main" id="{4679CA56-057B-4A3E-9003-7693AF41FBD6}"/>
              </a:ext>
            </a:extLst>
          </p:cNvPr>
          <p:cNvSpPr>
            <a:spLocks noGrp="1"/>
          </p:cNvSpPr>
          <p:nvPr>
            <p:ph idx="1"/>
          </p:nvPr>
        </p:nvSpPr>
        <p:spPr>
          <a:xfrm>
            <a:off x="960120" y="2587752"/>
            <a:ext cx="10268712" cy="3258102"/>
          </a:xfrm>
        </p:spPr>
        <p:txBody>
          <a:bodyPr>
            <a:normAutofit/>
          </a:bodyPr>
          <a:lstStyle/>
          <a:p>
            <a:pPr marL="0" indent="0">
              <a:buNone/>
            </a:pPr>
            <a:r>
              <a:rPr lang="lv-LV" sz="2400" dirty="0">
                <a:solidFill>
                  <a:srgbClr val="0070C0"/>
                </a:solidFill>
              </a:rPr>
              <a:t>Veido un ieraksti iederīgas vārdu formas no piedāvātajiem vārdiem! </a:t>
            </a:r>
            <a:r>
              <a:rPr lang="lv-LV" sz="1800" i="1" dirty="0">
                <a:solidFill>
                  <a:srgbClr val="0070C0"/>
                </a:solidFill>
              </a:rPr>
              <a:t>(16.)</a:t>
            </a:r>
            <a:endParaRPr lang="lv-LV" i="1" dirty="0"/>
          </a:p>
          <a:p>
            <a:pPr marL="0" indent="0">
              <a:buNone/>
            </a:pPr>
            <a:r>
              <a:rPr lang="lv-LV" sz="2000" dirty="0">
                <a:solidFill>
                  <a:srgbClr val="0070C0"/>
                </a:solidFill>
              </a:rPr>
              <a:t>Daudzi cilvēki izvēlas </a:t>
            </a:r>
            <a:r>
              <a:rPr lang="lv-LV" sz="2000" dirty="0" err="1">
                <a:solidFill>
                  <a:srgbClr val="0070C0"/>
                </a:solidFill>
              </a:rPr>
              <a:t>mašīntulkošanas</a:t>
            </a:r>
            <a:r>
              <a:rPr lang="lv-LV" sz="2000" dirty="0">
                <a:solidFill>
                  <a:srgbClr val="0070C0"/>
                </a:solidFill>
              </a:rPr>
              <a:t> iespējas, jo __________________, ka neprot pat populārākās no svešvalodām.  						 </a:t>
            </a:r>
            <a:r>
              <a:rPr lang="lv-LV" sz="2000" i="1" dirty="0">
                <a:solidFill>
                  <a:srgbClr val="0070C0"/>
                </a:solidFill>
              </a:rPr>
              <a:t>k</a:t>
            </a:r>
            <a:r>
              <a:rPr lang="en-GB" sz="2000" i="1" dirty="0" err="1">
                <a:solidFill>
                  <a:srgbClr val="0070C0"/>
                </a:solidFill>
              </a:rPr>
              <a:t>aunēties</a:t>
            </a:r>
            <a:endParaRPr lang="lv-LV" sz="2000" i="1" dirty="0">
              <a:solidFill>
                <a:srgbClr val="0070C0"/>
              </a:solidFill>
            </a:endParaRPr>
          </a:p>
          <a:p>
            <a:endParaRPr lang="lv-LV" sz="2000" i="1" dirty="0">
              <a:solidFill>
                <a:srgbClr val="0070C0"/>
              </a:solidFill>
            </a:endParaRPr>
          </a:p>
          <a:p>
            <a:pPr marL="0" indent="0">
              <a:buNone/>
            </a:pPr>
            <a:r>
              <a:rPr lang="lv-LV" dirty="0"/>
              <a:t>kaunēties – viņi kaun</a:t>
            </a:r>
            <a:r>
              <a:rPr lang="lv-LV" strike="sngStrike" dirty="0">
                <a:solidFill>
                  <a:srgbClr val="FF0000"/>
                </a:solidFill>
              </a:rPr>
              <a:t>ā</a:t>
            </a:r>
            <a:r>
              <a:rPr lang="lv-LV" dirty="0"/>
              <a:t>s</a:t>
            </a:r>
          </a:p>
          <a:p>
            <a:pPr marL="0" indent="0">
              <a:buNone/>
            </a:pPr>
            <a:r>
              <a:rPr lang="lv-LV" dirty="0"/>
              <a:t>kaunēties – viņi </a:t>
            </a:r>
            <a:r>
              <a:rPr lang="lv-LV" u="sng" dirty="0"/>
              <a:t>kaunas</a:t>
            </a:r>
          </a:p>
          <a:p>
            <a:endParaRPr lang="en-GB" dirty="0"/>
          </a:p>
        </p:txBody>
      </p:sp>
    </p:spTree>
    <p:extLst>
      <p:ext uri="{BB962C8B-B14F-4D97-AF65-F5344CB8AC3E}">
        <p14:creationId xmlns:p14="http://schemas.microsoft.com/office/powerpoint/2010/main" val="17501151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30EB18B3-D35E-4192-91E3-79AE13F4B4E1}"/>
              </a:ext>
            </a:extLst>
          </p:cNvPr>
          <p:cNvSpPr>
            <a:spLocks noGrp="1"/>
          </p:cNvSpPr>
          <p:nvPr>
            <p:ph type="title"/>
          </p:nvPr>
        </p:nvSpPr>
        <p:spPr/>
        <p:txBody>
          <a:bodyPr>
            <a:normAutofit/>
          </a:bodyPr>
          <a:lstStyle/>
          <a:p>
            <a:r>
              <a:rPr lang="lv-LV" sz="2800" dirty="0">
                <a:effectLst/>
                <a:latin typeface="Calibri" panose="020F0502020204030204" pitchFamily="34" charset="0"/>
                <a:ea typeface="Calibri" panose="020F0502020204030204" pitchFamily="34" charset="0"/>
                <a:cs typeface="Times New Roman" panose="02020603050405020304" pitchFamily="18" charset="0"/>
              </a:rPr>
              <a:t>6. Vārdu un uzvārdu locīšana.</a:t>
            </a:r>
            <a:endParaRPr lang="en-GB" sz="2800" dirty="0"/>
          </a:p>
        </p:txBody>
      </p:sp>
      <p:sp>
        <p:nvSpPr>
          <p:cNvPr id="3" name="Satura vietturis 2">
            <a:extLst>
              <a:ext uri="{FF2B5EF4-FFF2-40B4-BE49-F238E27FC236}">
                <a16:creationId xmlns="" xmlns:a16="http://schemas.microsoft.com/office/drawing/2014/main" id="{4A7C2AE9-150D-4299-916C-9A4B0FB368D2}"/>
              </a:ext>
            </a:extLst>
          </p:cNvPr>
          <p:cNvSpPr>
            <a:spLocks noGrp="1"/>
          </p:cNvSpPr>
          <p:nvPr>
            <p:ph idx="1"/>
          </p:nvPr>
        </p:nvSpPr>
        <p:spPr/>
        <p:txBody>
          <a:bodyPr>
            <a:normAutofit/>
          </a:bodyPr>
          <a:lstStyle/>
          <a:p>
            <a:pPr marL="0" indent="0">
              <a:buNone/>
            </a:pPr>
            <a:r>
              <a:rPr lang="lv-LV" sz="2000" dirty="0">
                <a:solidFill>
                  <a:srgbClr val="0070C0"/>
                </a:solidFill>
              </a:rPr>
              <a:t>Veido un ieraksti iederīgas vārdu formas no piedāvātajiem vārdiem! </a:t>
            </a:r>
            <a:r>
              <a:rPr lang="lv-LV" sz="2000" i="1" dirty="0">
                <a:solidFill>
                  <a:srgbClr val="0070C0"/>
                </a:solidFill>
              </a:rPr>
              <a:t>(16.)</a:t>
            </a:r>
            <a:endParaRPr lang="lv-LV" i="1" dirty="0"/>
          </a:p>
          <a:p>
            <a:pPr marL="0" indent="0">
              <a:buNone/>
            </a:pPr>
            <a:r>
              <a:rPr lang="lv-LV" sz="2000" dirty="0">
                <a:solidFill>
                  <a:srgbClr val="0070C0"/>
                </a:solidFill>
              </a:rPr>
              <a:t>Skolēnam __________________ __________________ arī noder bezmaksas tulkošanas platforma kā palīglīdzeklis ķīniešu valodas apguvē.    	</a:t>
            </a:r>
            <a:r>
              <a:rPr lang="lv-LV" sz="2000" i="1" dirty="0">
                <a:solidFill>
                  <a:srgbClr val="0070C0"/>
                </a:solidFill>
              </a:rPr>
              <a:t>Markuss Straume</a:t>
            </a:r>
          </a:p>
          <a:p>
            <a:pPr marL="0" indent="0">
              <a:buNone/>
            </a:pPr>
            <a:r>
              <a:rPr lang="lv-LV" sz="3200" dirty="0"/>
              <a:t>MARKUSS  STRAUME – </a:t>
            </a:r>
            <a:r>
              <a:rPr lang="lv-LV" sz="3200" strike="sngStrike" dirty="0">
                <a:solidFill>
                  <a:srgbClr val="FF0000"/>
                </a:solidFill>
              </a:rPr>
              <a:t>MARKUM STRAUMEI</a:t>
            </a:r>
          </a:p>
          <a:p>
            <a:pPr marL="0" indent="0">
              <a:buNone/>
            </a:pPr>
            <a:r>
              <a:rPr lang="lv-LV" sz="3200" dirty="0"/>
              <a:t>MARKUSS  STRAUME – </a:t>
            </a:r>
            <a:r>
              <a:rPr lang="lv-LV" sz="3200" u="sng" dirty="0"/>
              <a:t>MARKUSAM STRAUMEM</a:t>
            </a:r>
            <a:endParaRPr lang="en-GB" sz="3200" u="sng" dirty="0"/>
          </a:p>
          <a:p>
            <a:endParaRPr lang="en-GB" sz="3200" dirty="0">
              <a:solidFill>
                <a:srgbClr val="FF0000"/>
              </a:solidFill>
            </a:endParaRPr>
          </a:p>
        </p:txBody>
      </p:sp>
    </p:spTree>
    <p:extLst>
      <p:ext uri="{BB962C8B-B14F-4D97-AF65-F5344CB8AC3E}">
        <p14:creationId xmlns:p14="http://schemas.microsoft.com/office/powerpoint/2010/main" val="8419091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25FB3D59-ACBF-4278-B56A-3A8FDFBEF6A5}"/>
              </a:ext>
            </a:extLst>
          </p:cNvPr>
          <p:cNvSpPr>
            <a:spLocks noGrp="1"/>
          </p:cNvSpPr>
          <p:nvPr>
            <p:ph type="title"/>
          </p:nvPr>
        </p:nvSpPr>
        <p:spPr/>
        <p:txBody>
          <a:bodyPr>
            <a:normAutofit/>
          </a:bodyPr>
          <a:lstStyle/>
          <a:p>
            <a:r>
              <a:rPr lang="lv-LV" sz="2800" dirty="0">
                <a:effectLst/>
                <a:latin typeface="Calibri" panose="020F0502020204030204" pitchFamily="34" charset="0"/>
                <a:ea typeface="Calibri" panose="020F0502020204030204" pitchFamily="34" charset="0"/>
                <a:cs typeface="Times New Roman" panose="02020603050405020304" pitchFamily="18" charset="0"/>
              </a:rPr>
              <a:t>7. Vārda formas veidošana no </a:t>
            </a:r>
            <a:r>
              <a:rPr lang="lv-LV" sz="2800" i="1" dirty="0">
                <a:effectLst/>
                <a:latin typeface="Calibri" panose="020F0502020204030204" pitchFamily="34" charset="0"/>
                <a:ea typeface="Calibri" panose="020F0502020204030204" pitchFamily="34" charset="0"/>
                <a:cs typeface="Times New Roman" panose="02020603050405020304" pitchFamily="18" charset="0"/>
              </a:rPr>
              <a:t>pats</a:t>
            </a:r>
            <a:r>
              <a:rPr lang="lv-LV" sz="2800" dirty="0">
                <a:effectLst/>
                <a:latin typeface="Calibri" panose="020F0502020204030204" pitchFamily="34" charset="0"/>
                <a:ea typeface="Calibri" panose="020F0502020204030204" pitchFamily="34" charset="0"/>
                <a:cs typeface="Times New Roman" panose="02020603050405020304" pitchFamily="18" charset="0"/>
              </a:rPr>
              <a:t> un </a:t>
            </a:r>
            <a:r>
              <a:rPr lang="lv-LV" sz="2800" i="1" dirty="0">
                <a:effectLst/>
                <a:latin typeface="Calibri" panose="020F0502020204030204" pitchFamily="34" charset="0"/>
                <a:ea typeface="Calibri" panose="020F0502020204030204" pitchFamily="34" charset="0"/>
                <a:cs typeface="Times New Roman" panose="02020603050405020304" pitchFamily="18" charset="0"/>
              </a:rPr>
              <a:t>reize</a:t>
            </a:r>
            <a:r>
              <a:rPr lang="lv-LV" sz="2800" dirty="0">
                <a:effectLst/>
                <a:latin typeface="Calibri" panose="020F0502020204030204" pitchFamily="34" charset="0"/>
                <a:ea typeface="Calibri" panose="020F0502020204030204" pitchFamily="34" charset="0"/>
                <a:cs typeface="Times New Roman" panose="02020603050405020304" pitchFamily="18" charset="0"/>
              </a:rPr>
              <a:t>. </a:t>
            </a:r>
            <a:endParaRPr lang="en-GB" sz="2800" i="1" dirty="0"/>
          </a:p>
        </p:txBody>
      </p:sp>
      <p:sp>
        <p:nvSpPr>
          <p:cNvPr id="3" name="Satura vietturis 2">
            <a:extLst>
              <a:ext uri="{FF2B5EF4-FFF2-40B4-BE49-F238E27FC236}">
                <a16:creationId xmlns="" xmlns:a16="http://schemas.microsoft.com/office/drawing/2014/main" id="{E15D620B-C06E-4325-B650-3050C3241955}"/>
              </a:ext>
            </a:extLst>
          </p:cNvPr>
          <p:cNvSpPr>
            <a:spLocks noGrp="1"/>
          </p:cNvSpPr>
          <p:nvPr>
            <p:ph idx="1"/>
          </p:nvPr>
        </p:nvSpPr>
        <p:spPr>
          <a:xfrm>
            <a:off x="628650" y="1733550"/>
            <a:ext cx="9603275" cy="4806635"/>
          </a:xfrm>
        </p:spPr>
        <p:txBody>
          <a:bodyPr>
            <a:normAutofit fontScale="40000" lnSpcReduction="20000"/>
          </a:bodyPr>
          <a:lstStyle/>
          <a:p>
            <a:pPr marL="0" indent="0" algn="just">
              <a:lnSpc>
                <a:spcPct val="150000"/>
              </a:lnSpc>
              <a:buClr>
                <a:srgbClr val="0070C0"/>
              </a:buClr>
              <a:buNone/>
            </a:pPr>
            <a:r>
              <a:rPr lang="lv-LV" sz="5000" dirty="0">
                <a:solidFill>
                  <a:srgbClr val="0070C0"/>
                </a:solidFill>
              </a:rPr>
              <a:t>Veido un ieraksti iederīgas vārdu formas no piedāvātajiem vārdiem! </a:t>
            </a:r>
            <a:r>
              <a:rPr lang="lv-LV" sz="5000" i="1" dirty="0">
                <a:solidFill>
                  <a:srgbClr val="0070C0"/>
                </a:solidFill>
              </a:rPr>
              <a:t>(16.)</a:t>
            </a:r>
          </a:p>
          <a:p>
            <a:pPr marL="0" lvl="0" indent="0" algn="just">
              <a:lnSpc>
                <a:spcPct val="150000"/>
              </a:lnSpc>
              <a:buClr>
                <a:srgbClr val="0070C0"/>
              </a:buClr>
              <a:buNone/>
            </a:pPr>
            <a:r>
              <a:rPr lang="lv-LV" sz="5000" dirty="0">
                <a:solidFill>
                  <a:srgbClr val="0070C0"/>
                </a:solidFill>
              </a:rPr>
              <a:t>Latvijā__________________ populāra kļuvusi valsts pārvaldes tehnoloģiju platforma „Hugo.lv”.  </a:t>
            </a:r>
            <a:r>
              <a:rPr lang="lv-LV" sz="5000" i="1" dirty="0">
                <a:solidFill>
                  <a:srgbClr val="0070C0"/>
                </a:solidFill>
              </a:rPr>
              <a:t>pats un reize								</a:t>
            </a:r>
            <a:endParaRPr lang="lv-LV" sz="5000" b="1"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Clr>
                <a:srgbClr val="0070C0"/>
              </a:buClr>
              <a:buNone/>
            </a:pPr>
            <a:r>
              <a:rPr lang="lv-LV" sz="6000" b="1"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patreiz</a:t>
            </a:r>
            <a:endParaRPr lang="en-GB" sz="6000" b="1"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Clr>
                <a:srgbClr val="0070C0"/>
              </a:buClr>
              <a:buNone/>
            </a:pPr>
            <a:r>
              <a:rPr lang="lv-LV" sz="6000" b="1"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pašā reizē</a:t>
            </a:r>
            <a:endParaRPr lang="en-GB" sz="6000" b="1"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spcAft>
                <a:spcPts val="800"/>
              </a:spcAft>
              <a:buClr>
                <a:srgbClr val="0070C0"/>
              </a:buClr>
              <a:buNone/>
            </a:pPr>
            <a:r>
              <a:rPr lang="lv-LV" sz="6000" b="1"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pats un reizēm</a:t>
            </a:r>
          </a:p>
          <a:p>
            <a:pPr marL="0" lvl="0" indent="0" algn="just">
              <a:lnSpc>
                <a:spcPct val="150000"/>
              </a:lnSpc>
              <a:spcAft>
                <a:spcPts val="800"/>
              </a:spcAft>
              <a:buClr>
                <a:srgbClr val="0070C0"/>
              </a:buClr>
              <a:buNone/>
            </a:pPr>
            <a:r>
              <a:rPr lang="lv-LV" sz="6000" b="1" u="sng" dirty="0">
                <a:effectLst/>
                <a:latin typeface="Calibri" panose="020F0502020204030204" pitchFamily="34" charset="0"/>
                <a:ea typeface="Calibri" panose="020F0502020204030204" pitchFamily="34" charset="0"/>
                <a:cs typeface="Times New Roman" panose="02020603050405020304" pitchFamily="18" charset="0"/>
              </a:rPr>
              <a:t>pašreiz</a:t>
            </a:r>
            <a:endParaRPr lang="en-GB" sz="6000" b="1" u="sng"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0192055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918A6909-5A18-4830-83D3-26CAE1033CAC}"/>
              </a:ext>
            </a:extLst>
          </p:cNvPr>
          <p:cNvSpPr>
            <a:spLocks noGrp="1"/>
          </p:cNvSpPr>
          <p:nvPr>
            <p:ph type="title"/>
          </p:nvPr>
        </p:nvSpPr>
        <p:spPr>
          <a:xfrm>
            <a:off x="574535" y="317814"/>
            <a:ext cx="11045628" cy="1700784"/>
          </a:xfrm>
        </p:spPr>
        <p:txBody>
          <a:bodyPr>
            <a:normAutofit fontScale="90000"/>
          </a:bodyPr>
          <a:lstStyle/>
          <a:p>
            <a:pPr marL="457200">
              <a:lnSpc>
                <a:spcPct val="150000"/>
              </a:lnSpc>
              <a:spcAft>
                <a:spcPts val="800"/>
              </a:spcAft>
            </a:pPr>
            <a:r>
              <a:rPr lang="lv-LV" sz="1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r>
              <a:rPr lang="en-GB" sz="3600" dirty="0">
                <a:effectLst/>
                <a:latin typeface="Calibri" panose="020F0502020204030204" pitchFamily="34" charset="0"/>
                <a:ea typeface="Calibri" panose="020F0502020204030204" pitchFamily="34" charset="0"/>
                <a:cs typeface="Times New Roman" panose="02020603050405020304" pitchFamily="18" charset="0"/>
              </a:rPr>
              <a:t/>
            </a:r>
            <a:br>
              <a:rPr lang="en-GB" sz="3600" dirty="0">
                <a:effectLst/>
                <a:latin typeface="Calibri" panose="020F0502020204030204" pitchFamily="34" charset="0"/>
                <a:ea typeface="Calibri" panose="020F0502020204030204" pitchFamily="34" charset="0"/>
                <a:cs typeface="Times New Roman" panose="02020603050405020304" pitchFamily="18" charset="0"/>
              </a:rPr>
            </a:br>
            <a:r>
              <a:rPr lang="lv-LV" sz="3600" dirty="0">
                <a:latin typeface="Calibri" panose="020F0502020204030204" pitchFamily="34" charset="0"/>
                <a:ea typeface="Calibri" panose="020F0502020204030204" pitchFamily="34" charset="0"/>
                <a:cs typeface="Times New Roman" panose="02020603050405020304" pitchFamily="18" charset="0"/>
              </a:rPr>
              <a:t>8</a:t>
            </a:r>
            <a:r>
              <a:rPr lang="lv-LV" sz="3600" dirty="0">
                <a:effectLst/>
                <a:latin typeface="Calibri" panose="020F0502020204030204" pitchFamily="34" charset="0"/>
                <a:ea typeface="Calibri" panose="020F0502020204030204" pitchFamily="34" charset="0"/>
                <a:cs typeface="Times New Roman" panose="02020603050405020304" pitchFamily="18" charset="0"/>
              </a:rPr>
              <a:t>. Darbības vārda lietošana pavēles izteiksmē. </a:t>
            </a: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Satura vietturis 2">
            <a:extLst>
              <a:ext uri="{FF2B5EF4-FFF2-40B4-BE49-F238E27FC236}">
                <a16:creationId xmlns="" xmlns:a16="http://schemas.microsoft.com/office/drawing/2014/main" id="{2E91695C-5429-418A-B0B0-833D00B3B322}"/>
              </a:ext>
            </a:extLst>
          </p:cNvPr>
          <p:cNvSpPr>
            <a:spLocks noGrp="1"/>
          </p:cNvSpPr>
          <p:nvPr>
            <p:ph idx="1"/>
          </p:nvPr>
        </p:nvSpPr>
        <p:spPr/>
        <p:txBody>
          <a:bodyPr>
            <a:normAutofit fontScale="62500" lnSpcReduction="20000"/>
          </a:bodyPr>
          <a:lstStyle/>
          <a:p>
            <a:pPr marL="0" indent="0" algn="just">
              <a:lnSpc>
                <a:spcPct val="150000"/>
              </a:lnSpc>
              <a:buClr>
                <a:srgbClr val="0070C0"/>
              </a:buClr>
              <a:buNone/>
            </a:pPr>
            <a:r>
              <a:rPr lang="lv-LV" sz="3200" dirty="0">
                <a:solidFill>
                  <a:srgbClr val="0070C0"/>
                </a:solidFill>
              </a:rPr>
              <a:t>Veido un ieraksti iederīgas vārdu formas no piedāvātajiem vārdiem! </a:t>
            </a:r>
            <a:r>
              <a:rPr lang="lv-LV" sz="3200" i="1" dirty="0">
                <a:solidFill>
                  <a:srgbClr val="0070C0"/>
                </a:solidFill>
              </a:rPr>
              <a:t>(16.)</a:t>
            </a:r>
            <a:endParaRPr lang="lv-LV" sz="3200" i="1"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Clr>
                <a:srgbClr val="0070C0"/>
              </a:buClr>
              <a:buNone/>
            </a:pPr>
            <a:r>
              <a:rPr lang="lv-LV" sz="3200" dirty="0">
                <a:solidFill>
                  <a:srgbClr val="0070C0"/>
                </a:solidFill>
                <a:latin typeface="Calibri" panose="020F0502020204030204" pitchFamily="34" charset="0"/>
                <a:ea typeface="Calibri" panose="020F0502020204030204" pitchFamily="34" charset="0"/>
                <a:cs typeface="Times New Roman" panose="02020603050405020304" pitchFamily="18" charset="0"/>
              </a:rPr>
              <a:t>MĀCĪTIES - </a:t>
            </a:r>
          </a:p>
          <a:p>
            <a:pPr marL="0" lvl="0" indent="0" algn="just">
              <a:lnSpc>
                <a:spcPct val="150000"/>
              </a:lnSpc>
              <a:buClr>
                <a:srgbClr val="0070C0"/>
              </a:buClr>
              <a:buNone/>
            </a:pPr>
            <a:r>
              <a:rPr lang="lv-LV" sz="3200" b="1"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mācāties </a:t>
            </a:r>
            <a:endParaRPr lang="en-GB" sz="3200" b="1"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Clr>
                <a:srgbClr val="0070C0"/>
              </a:buClr>
              <a:buNone/>
            </a:pPr>
            <a:r>
              <a:rPr lang="lv-LV" sz="3200" b="1"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mācaties</a:t>
            </a:r>
            <a:endParaRPr lang="en-GB" sz="3200" b="1"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spcAft>
                <a:spcPts val="800"/>
              </a:spcAft>
              <a:buClr>
                <a:srgbClr val="0070C0"/>
              </a:buClr>
              <a:buNone/>
            </a:pPr>
            <a:r>
              <a:rPr lang="lv-LV" sz="3200" b="1" strike="sngStrike" dirty="0">
                <a:solidFill>
                  <a:srgbClr val="FF0000"/>
                </a:solidFill>
                <a:latin typeface="Calibri" panose="020F0502020204030204" pitchFamily="34" charset="0"/>
                <a:ea typeface="Calibri" panose="020F0502020204030204" pitchFamily="34" charset="0"/>
                <a:cs typeface="Times New Roman" panose="02020603050405020304" pitchFamily="18" charset="0"/>
              </a:rPr>
              <a:t>m</a:t>
            </a:r>
            <a:r>
              <a:rPr lang="lv-LV" sz="3200" b="1"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ācoties</a:t>
            </a:r>
          </a:p>
          <a:p>
            <a:pPr marL="0" lvl="0" indent="0" algn="just">
              <a:lnSpc>
                <a:spcPct val="150000"/>
              </a:lnSpc>
              <a:spcAft>
                <a:spcPts val="800"/>
              </a:spcAft>
              <a:buClr>
                <a:srgbClr val="0070C0"/>
              </a:buClr>
              <a:buNone/>
            </a:pPr>
            <a:r>
              <a:rPr lang="lv-LV" sz="3200" b="1" u="sng" dirty="0">
                <a:latin typeface="Calibri" panose="020F0502020204030204" pitchFamily="34" charset="0"/>
                <a:ea typeface="Calibri" panose="020F0502020204030204" pitchFamily="34" charset="0"/>
                <a:cs typeface="Times New Roman" panose="02020603050405020304" pitchFamily="18" charset="0"/>
              </a:rPr>
              <a:t>mācieties!</a:t>
            </a:r>
            <a:endParaRPr lang="en-GB" sz="3200" b="1" u="sng"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4847311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068D36B8-574A-4D42-A26E-80EB22CFA1F7}"/>
              </a:ext>
            </a:extLst>
          </p:cNvPr>
          <p:cNvSpPr>
            <a:spLocks noGrp="1"/>
          </p:cNvSpPr>
          <p:nvPr>
            <p:ph type="title"/>
          </p:nvPr>
        </p:nvSpPr>
        <p:spPr>
          <a:xfrm>
            <a:off x="1296141" y="479395"/>
            <a:ext cx="9758714" cy="1374360"/>
          </a:xfrm>
        </p:spPr>
        <p:txBody>
          <a:bodyPr>
            <a:normAutofit fontScale="90000"/>
          </a:bodyPr>
          <a:lstStyle/>
          <a:p>
            <a:pPr>
              <a:lnSpc>
                <a:spcPct val="150000"/>
              </a:lnSpc>
              <a:spcAft>
                <a:spcPts val="800"/>
              </a:spcAft>
            </a:pPr>
            <a:r>
              <a:rPr lang="lv-LV" sz="1800" dirty="0">
                <a:latin typeface="Calibri" panose="020F0502020204030204" pitchFamily="34" charset="0"/>
                <a:ea typeface="Calibri" panose="020F0502020204030204" pitchFamily="34" charset="0"/>
                <a:cs typeface="Times New Roman" panose="02020603050405020304" pitchFamily="18" charset="0"/>
              </a:rPr>
              <a:t>9. Neatpazīst  teikumā visas sintaktiskās konstrukcijas. Kāds komats paliek neielikts vai ir ielikts par daudz. Komatu lietojumam nav pamata. </a:t>
            </a:r>
            <a:r>
              <a:rPr lang="lv-LV" sz="1800" dirty="0">
                <a:effectLst/>
                <a:latin typeface="Calibri" panose="020F0502020204030204" pitchFamily="34" charset="0"/>
                <a:ea typeface="Calibri" panose="020F0502020204030204" pitchFamily="34" charset="0"/>
                <a:cs typeface="Times New Roman" panose="02020603050405020304" pitchFamily="18" charset="0"/>
              </a:rPr>
              <a:t/>
            </a:r>
            <a:br>
              <a:rPr lang="lv-LV" sz="1800" dirty="0">
                <a:effectLst/>
                <a:latin typeface="Calibri" panose="020F0502020204030204" pitchFamily="34" charset="0"/>
                <a:ea typeface="Calibri" panose="020F0502020204030204" pitchFamily="34" charset="0"/>
                <a:cs typeface="Times New Roman" panose="02020603050405020304" pitchFamily="18" charset="0"/>
              </a:rPr>
            </a:br>
            <a:r>
              <a:rPr lang="lv-LV" sz="1800" dirty="0">
                <a:effectLst/>
                <a:latin typeface="Calibri" panose="020F0502020204030204" pitchFamily="34" charset="0"/>
                <a:ea typeface="Calibri" panose="020F0502020204030204" pitchFamily="34" charset="0"/>
                <a:cs typeface="Times New Roman" panose="02020603050405020304" pitchFamily="18" charset="0"/>
              </a:rPr>
              <a:t/>
            </a:r>
            <a:br>
              <a:rPr lang="lv-LV"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Satura vietturis 2">
            <a:extLst>
              <a:ext uri="{FF2B5EF4-FFF2-40B4-BE49-F238E27FC236}">
                <a16:creationId xmlns="" xmlns:a16="http://schemas.microsoft.com/office/drawing/2014/main" id="{F4BC12B5-EBCD-43F2-B8B5-B6C582D920F6}"/>
              </a:ext>
            </a:extLst>
          </p:cNvPr>
          <p:cNvSpPr>
            <a:spLocks noGrp="1"/>
          </p:cNvSpPr>
          <p:nvPr>
            <p:ph idx="1"/>
          </p:nvPr>
        </p:nvSpPr>
        <p:spPr>
          <a:xfrm>
            <a:off x="976545" y="2006354"/>
            <a:ext cx="10078310" cy="3459992"/>
          </a:xfrm>
        </p:spPr>
        <p:txBody>
          <a:bodyPr>
            <a:normAutofit/>
          </a:bodyPr>
          <a:lstStyle/>
          <a:p>
            <a:pPr marL="0" indent="0">
              <a:buNone/>
            </a:pPr>
            <a:r>
              <a:rPr lang="en-GB" sz="1800" dirty="0" err="1">
                <a:solidFill>
                  <a:srgbClr val="0070C0"/>
                </a:solidFill>
              </a:rPr>
              <a:t>Saliec</a:t>
            </a:r>
            <a:r>
              <a:rPr lang="en-GB" sz="1800" dirty="0">
                <a:solidFill>
                  <a:srgbClr val="0070C0"/>
                </a:solidFill>
              </a:rPr>
              <a:t> </a:t>
            </a:r>
            <a:r>
              <a:rPr lang="en-GB" sz="1800" dirty="0" err="1">
                <a:solidFill>
                  <a:srgbClr val="0070C0"/>
                </a:solidFill>
              </a:rPr>
              <a:t>pieturzīmes</a:t>
            </a:r>
            <a:r>
              <a:rPr lang="en-GB" sz="1800" dirty="0">
                <a:solidFill>
                  <a:srgbClr val="0070C0"/>
                </a:solidFill>
              </a:rPr>
              <a:t>!</a:t>
            </a:r>
            <a:r>
              <a:rPr lang="lv-LV" sz="1800" dirty="0">
                <a:solidFill>
                  <a:srgbClr val="0070C0"/>
                </a:solidFill>
              </a:rPr>
              <a:t> </a:t>
            </a:r>
            <a:r>
              <a:rPr lang="lv-LV" sz="1800" i="1" dirty="0">
                <a:solidFill>
                  <a:srgbClr val="0070C0"/>
                </a:solidFill>
              </a:rPr>
              <a:t>(17.)</a:t>
            </a:r>
            <a:endParaRPr lang="lv-LV" sz="18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lv-LV" sz="2800" dirty="0">
                <a:effectLst/>
                <a:latin typeface="Calibri" panose="020F0502020204030204" pitchFamily="34" charset="0"/>
                <a:ea typeface="Calibri" panose="020F0502020204030204" pitchFamily="34" charset="0"/>
                <a:cs typeface="Times New Roman" panose="02020603050405020304" pitchFamily="18" charset="0"/>
              </a:rPr>
              <a:t>Tulkotājus var uzskatīt par grāmatu viltotājiem, jo viņi piepilda grāmatnīcas un bibliotēkas</a:t>
            </a:r>
            <a:r>
              <a:rPr lang="lv-LV"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lv-LV" sz="28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t>
            </a:r>
            <a:r>
              <a:rPr lang="lv-LV"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lv-LV" sz="2800" dirty="0">
                <a:effectLst/>
                <a:latin typeface="Calibri" panose="020F0502020204030204" pitchFamily="34" charset="0"/>
                <a:ea typeface="Calibri" panose="020F0502020204030204" pitchFamily="34" charset="0"/>
                <a:cs typeface="Times New Roman" panose="02020603050405020304" pitchFamily="18" charset="0"/>
              </a:rPr>
              <a:t>ar kopijām un atdarinājumiem.</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lv-LV" sz="2800" dirty="0">
                <a:effectLst/>
                <a:latin typeface="Calibri" panose="020F0502020204030204" pitchFamily="34" charset="0"/>
                <a:ea typeface="Calibri" panose="020F0502020204030204" pitchFamily="34" charset="0"/>
                <a:cs typeface="Times New Roman" panose="02020603050405020304" pitchFamily="18" charset="0"/>
              </a:rPr>
              <a:t>Tulkotājus var uzskatīt par grāmatu viltotājiem, jo viņi piepilda grāmatnīcas un </a:t>
            </a:r>
            <a:r>
              <a:rPr lang="lv-LV" sz="2800"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bibliotēkas</a:t>
            </a:r>
            <a:r>
              <a:rPr lang="lv-LV" sz="2800"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lv-LV" sz="2800" u="sng"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ar kopijām </a:t>
            </a:r>
            <a:r>
              <a:rPr lang="lv-LV" sz="2800" dirty="0">
                <a:effectLst/>
                <a:latin typeface="Calibri" panose="020F0502020204030204" pitchFamily="34" charset="0"/>
                <a:ea typeface="Calibri" panose="020F0502020204030204" pitchFamily="34" charset="0"/>
                <a:cs typeface="Times New Roman" panose="02020603050405020304" pitchFamily="18" charset="0"/>
              </a:rPr>
              <a:t>un atdarinājumiem.</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2696277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E498D101-DA77-4E22-99EF-42B56803DF3C}"/>
              </a:ext>
            </a:extLst>
          </p:cNvPr>
          <p:cNvSpPr>
            <a:spLocks noGrp="1"/>
          </p:cNvSpPr>
          <p:nvPr>
            <p:ph type="title"/>
          </p:nvPr>
        </p:nvSpPr>
        <p:spPr>
          <a:xfrm>
            <a:off x="1358283" y="390617"/>
            <a:ext cx="9696571" cy="1463137"/>
          </a:xfrm>
        </p:spPr>
        <p:txBody>
          <a:bodyPr>
            <a:normAutofit fontScale="90000"/>
          </a:bodyPr>
          <a:lstStyle/>
          <a:p>
            <a:pPr>
              <a:lnSpc>
                <a:spcPct val="150000"/>
              </a:lnSpc>
              <a:spcAft>
                <a:spcPts val="800"/>
              </a:spcAft>
            </a:pPr>
            <a:r>
              <a:rPr lang="lv-LV" sz="1800" dirty="0">
                <a:latin typeface="Calibri" panose="020F0502020204030204" pitchFamily="34" charset="0"/>
                <a:ea typeface="Calibri" panose="020F0502020204030204" pitchFamily="34" charset="0"/>
                <a:cs typeface="Times New Roman" panose="02020603050405020304" pitchFamily="18" charset="0"/>
              </a:rPr>
              <a:t/>
            </a:r>
            <a:br>
              <a:rPr lang="lv-LV" sz="1800" dirty="0">
                <a:latin typeface="Calibri" panose="020F0502020204030204" pitchFamily="34" charset="0"/>
                <a:ea typeface="Calibri" panose="020F0502020204030204" pitchFamily="34" charset="0"/>
                <a:cs typeface="Times New Roman" panose="02020603050405020304" pitchFamily="18" charset="0"/>
              </a:rPr>
            </a:br>
            <a:r>
              <a:rPr lang="lv-LV" sz="1800" dirty="0">
                <a:latin typeface="Calibri" panose="020F0502020204030204" pitchFamily="34" charset="0"/>
                <a:ea typeface="Calibri" panose="020F0502020204030204" pitchFamily="34" charset="0"/>
                <a:cs typeface="Times New Roman" panose="02020603050405020304" pitchFamily="18" charset="0"/>
              </a:rPr>
              <a:t>10. Vienlīdzīgu palīgteikumu atpazīšana un atdalīšana, KĀ ARĪ Vairāku palīgteikumu precīza atdalīšana </a:t>
            </a:r>
            <a:r>
              <a:rPr lang="lv-LV" sz="1800" dirty="0" err="1">
                <a:latin typeface="Calibri" panose="020F0502020204030204" pitchFamily="34" charset="0"/>
                <a:ea typeface="Calibri" panose="020F0502020204030204" pitchFamily="34" charset="0"/>
                <a:cs typeface="Times New Roman" panose="02020603050405020304" pitchFamily="18" charset="0"/>
              </a:rPr>
              <a:t>vienA</a:t>
            </a:r>
            <a:r>
              <a:rPr lang="lv-LV" sz="1800" dirty="0">
                <a:latin typeface="Calibri" panose="020F0502020204030204" pitchFamily="34" charset="0"/>
                <a:ea typeface="Calibri" panose="020F0502020204030204" pitchFamily="34" charset="0"/>
                <a:cs typeface="Times New Roman" panose="02020603050405020304" pitchFamily="18" charset="0"/>
              </a:rPr>
              <a:t> </a:t>
            </a:r>
            <a:r>
              <a:rPr lang="lv-LV" sz="1800" dirty="0" err="1">
                <a:latin typeface="Calibri" panose="020F0502020204030204" pitchFamily="34" charset="0"/>
                <a:ea typeface="Calibri" panose="020F0502020204030204" pitchFamily="34" charset="0"/>
                <a:cs typeface="Times New Roman" panose="02020603050405020304" pitchFamily="18" charset="0"/>
              </a:rPr>
              <a:t>teikumA</a:t>
            </a:r>
            <a:r>
              <a:rPr lang="lv-LV" sz="1800" dirty="0">
                <a:latin typeface="Calibri" panose="020F0502020204030204" pitchFamily="34" charset="0"/>
                <a:ea typeface="Calibri" panose="020F0502020204030204" pitchFamily="34" charset="0"/>
                <a:cs typeface="Times New Roman" panose="02020603050405020304" pitchFamily="18" charset="0"/>
              </a:rPr>
              <a:t> ROBEŽĀS. </a:t>
            </a:r>
            <a:r>
              <a:rPr lang="lv-LV" sz="1800" dirty="0">
                <a:effectLst/>
                <a:latin typeface="Calibri" panose="020F0502020204030204" pitchFamily="34" charset="0"/>
                <a:ea typeface="Calibri" panose="020F0502020204030204" pitchFamily="34" charset="0"/>
                <a:cs typeface="Times New Roman" panose="02020603050405020304" pitchFamily="18" charset="0"/>
              </a:rPr>
              <a:t/>
            </a:r>
            <a:br>
              <a:rPr lang="lv-LV" sz="1800" dirty="0">
                <a:effectLst/>
                <a:latin typeface="Calibri" panose="020F0502020204030204" pitchFamily="34" charset="0"/>
                <a:ea typeface="Calibri" panose="020F0502020204030204" pitchFamily="34" charset="0"/>
                <a:cs typeface="Times New Roman" panose="02020603050405020304" pitchFamily="18" charset="0"/>
              </a:rPr>
            </a:br>
            <a:r>
              <a:rPr lang="lv-LV" sz="1800" dirty="0">
                <a:effectLst/>
                <a:latin typeface="Calibri" panose="020F0502020204030204" pitchFamily="34" charset="0"/>
                <a:ea typeface="Calibri" panose="020F0502020204030204" pitchFamily="34" charset="0"/>
                <a:cs typeface="Times New Roman" panose="02020603050405020304" pitchFamily="18" charset="0"/>
              </a:rPr>
              <a:t/>
            </a:r>
            <a:br>
              <a:rPr lang="lv-LV"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Times New Roman" panose="02020603050405020304" pitchFamily="18" charset="0"/>
              </a:rPr>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Satura vietturis 2">
            <a:extLst>
              <a:ext uri="{FF2B5EF4-FFF2-40B4-BE49-F238E27FC236}">
                <a16:creationId xmlns="" xmlns:a16="http://schemas.microsoft.com/office/drawing/2014/main" id="{1FA1493A-35D3-4B28-A5FA-06CF020F2EE4}"/>
              </a:ext>
            </a:extLst>
          </p:cNvPr>
          <p:cNvSpPr>
            <a:spLocks noGrp="1"/>
          </p:cNvSpPr>
          <p:nvPr>
            <p:ph idx="1"/>
          </p:nvPr>
        </p:nvSpPr>
        <p:spPr>
          <a:xfrm>
            <a:off x="1451579" y="2130642"/>
            <a:ext cx="9603275" cy="3335704"/>
          </a:xfrm>
        </p:spPr>
        <p:txBody>
          <a:bodyPr>
            <a:normAutofit/>
          </a:bodyPr>
          <a:lstStyle/>
          <a:p>
            <a:pPr marL="0" indent="0">
              <a:buNone/>
            </a:pPr>
            <a:r>
              <a:rPr lang="lv-LV" sz="1800" dirty="0">
                <a:solidFill>
                  <a:srgbClr val="0070C0"/>
                </a:solidFill>
              </a:rPr>
              <a:t>Saliec pieturzīmes! </a:t>
            </a:r>
            <a:r>
              <a:rPr lang="lv-LV" sz="1800" i="1" dirty="0">
                <a:solidFill>
                  <a:srgbClr val="0070C0"/>
                </a:solidFill>
              </a:rPr>
              <a:t>(17.)</a:t>
            </a:r>
            <a:endParaRPr lang="lv-LV" sz="1800" i="1" dirty="0"/>
          </a:p>
          <a:p>
            <a:pPr marL="0" indent="0">
              <a:buNone/>
            </a:pPr>
            <a:r>
              <a:rPr lang="lv-LV" dirty="0"/>
              <a:t>Balvas vajadzīgas, lai pateiktu paldies tiem, kas kaut ko labu izdarījuši, un</a:t>
            </a:r>
            <a:r>
              <a:rPr lang="lv-LV" b="1" dirty="0">
                <a:solidFill>
                  <a:srgbClr val="FF0000"/>
                </a:solidFill>
              </a:rPr>
              <a:t>, </a:t>
            </a:r>
            <a:r>
              <a:rPr lang="lv-LV" dirty="0"/>
              <a:t>lai parādītu savu veikumu plašākai sabiedrībai.</a:t>
            </a:r>
          </a:p>
          <a:p>
            <a:pPr marL="0" indent="0">
              <a:buNone/>
            </a:pPr>
            <a:r>
              <a:rPr lang="lv-LV" dirty="0"/>
              <a:t>Balvas vajadzīgas, </a:t>
            </a:r>
            <a:r>
              <a:rPr lang="lv-LV" dirty="0">
                <a:solidFill>
                  <a:srgbClr val="FF0000"/>
                </a:solidFill>
              </a:rPr>
              <a:t>lai pateiktu paldies tiem</a:t>
            </a:r>
            <a:r>
              <a:rPr lang="lv-LV" dirty="0"/>
              <a:t>, kas kaut ko labu izdarījuši, </a:t>
            </a:r>
            <a:r>
              <a:rPr lang="lv-LV" u="sng" dirty="0"/>
              <a:t>un </a:t>
            </a:r>
            <a:r>
              <a:rPr lang="lv-LV" u="sng" dirty="0">
                <a:solidFill>
                  <a:srgbClr val="FF0000"/>
                </a:solidFill>
              </a:rPr>
              <a:t>lai </a:t>
            </a:r>
            <a:r>
              <a:rPr lang="lv-LV" dirty="0">
                <a:solidFill>
                  <a:srgbClr val="FF0000"/>
                </a:solidFill>
              </a:rPr>
              <a:t>parādītu savu veikumu plašākai sabiedrībai</a:t>
            </a:r>
            <a:r>
              <a:rPr lang="lv-LV" dirty="0"/>
              <a:t>.</a:t>
            </a:r>
          </a:p>
        </p:txBody>
      </p:sp>
    </p:spTree>
    <p:extLst>
      <p:ext uri="{BB962C8B-B14F-4D97-AF65-F5344CB8AC3E}">
        <p14:creationId xmlns:p14="http://schemas.microsoft.com/office/powerpoint/2010/main" val="38870794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52A79418-EB92-41CA-9315-BE358CD18437}"/>
              </a:ext>
            </a:extLst>
          </p:cNvPr>
          <p:cNvSpPr>
            <a:spLocks noGrp="1"/>
          </p:cNvSpPr>
          <p:nvPr>
            <p:ph type="title"/>
          </p:nvPr>
        </p:nvSpPr>
        <p:spPr/>
        <p:txBody>
          <a:bodyPr>
            <a:normAutofit fontScale="90000"/>
          </a:bodyPr>
          <a:lstStyle/>
          <a:p>
            <a:r>
              <a:rPr lang="lv-LV" sz="2800" dirty="0">
                <a:effectLst/>
                <a:latin typeface="Calibri" panose="020F0502020204030204" pitchFamily="34" charset="0"/>
                <a:ea typeface="Calibri" panose="020F0502020204030204" pitchFamily="34" charset="0"/>
                <a:cs typeface="Times New Roman" panose="02020603050405020304" pitchFamily="18" charset="0"/>
              </a:rPr>
              <a:t>11. VEIDOJOT TEIKUMUS PĒC NOSACĪJUMIEM, ir skolēni, kuriem GRŪTĪBAS SAGĀDĀ Prievārda dēļ saistījums ar deklinējamu vārdu</a:t>
            </a:r>
            <a:r>
              <a:rPr lang="lv-LV" sz="2800" dirty="0">
                <a:latin typeface="Calibri" panose="020F0502020204030204" pitchFamily="34" charset="0"/>
                <a:ea typeface="Calibri" panose="020F0502020204030204" pitchFamily="34" charset="0"/>
                <a:cs typeface="Times New Roman" panose="02020603050405020304" pitchFamily="18" charset="0"/>
              </a:rPr>
              <a:t>. </a:t>
            </a:r>
            <a:endParaRPr lang="en-GB" sz="2800" i="1" dirty="0"/>
          </a:p>
        </p:txBody>
      </p:sp>
      <p:sp>
        <p:nvSpPr>
          <p:cNvPr id="3" name="Satura vietturis 2">
            <a:extLst>
              <a:ext uri="{FF2B5EF4-FFF2-40B4-BE49-F238E27FC236}">
                <a16:creationId xmlns="" xmlns:a16="http://schemas.microsoft.com/office/drawing/2014/main" id="{B07B8DF6-E483-4659-94FE-F4D10FCFDB0E}"/>
              </a:ext>
            </a:extLst>
          </p:cNvPr>
          <p:cNvSpPr>
            <a:spLocks noGrp="1"/>
          </p:cNvSpPr>
          <p:nvPr>
            <p:ph idx="1"/>
          </p:nvPr>
        </p:nvSpPr>
        <p:spPr/>
        <p:txBody>
          <a:bodyPr>
            <a:normAutofit fontScale="92500"/>
          </a:bodyPr>
          <a:lstStyle/>
          <a:p>
            <a:pPr marL="0" indent="0">
              <a:buNone/>
            </a:pPr>
            <a:r>
              <a:rPr lang="lv-LV" sz="2200" dirty="0">
                <a:solidFill>
                  <a:srgbClr val="0070C0"/>
                </a:solidFill>
              </a:rPr>
              <a:t>Raksti teikumus, ievērojot nosacījumus! (18.)</a:t>
            </a:r>
          </a:p>
          <a:p>
            <a:pPr marL="0" indent="0">
              <a:buNone/>
            </a:pPr>
            <a:r>
              <a:rPr lang="lv-LV" sz="2200" dirty="0">
                <a:solidFill>
                  <a:srgbClr val="0070C0"/>
                </a:solidFill>
              </a:rPr>
              <a:t>Uzraksti saliktu sakārtotu teikumu, iesaistot prievārdu </a:t>
            </a:r>
            <a:r>
              <a:rPr lang="lv-LV" sz="2200" b="1" dirty="0">
                <a:solidFill>
                  <a:srgbClr val="0070C0"/>
                </a:solidFill>
              </a:rPr>
              <a:t>dēļ </a:t>
            </a:r>
            <a:r>
              <a:rPr lang="lv-LV" sz="2200" dirty="0">
                <a:solidFill>
                  <a:srgbClr val="0070C0"/>
                </a:solidFill>
              </a:rPr>
              <a:t>saistījumā ar lietvārdu</a:t>
            </a:r>
            <a:r>
              <a:rPr lang="lv-LV" sz="2200" b="1" dirty="0">
                <a:solidFill>
                  <a:srgbClr val="0070C0"/>
                </a:solidFill>
              </a:rPr>
              <a:t> sausums</a:t>
            </a:r>
            <a:r>
              <a:rPr lang="lv-LV" sz="2200" dirty="0">
                <a:solidFill>
                  <a:srgbClr val="0070C0"/>
                </a:solidFill>
              </a:rPr>
              <a:t>!</a:t>
            </a:r>
            <a:endParaRPr lang="lv-LV" sz="2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endParaRPr lang="lv-LV" sz="1800" dirty="0">
              <a:solidFill>
                <a:srgbClr val="0070C0"/>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lv-LV" sz="3000" dirty="0">
                <a:effectLst/>
                <a:latin typeface="Calibri" panose="020F0502020204030204" pitchFamily="34" charset="0"/>
                <a:ea typeface="Calibri" panose="020F0502020204030204" pitchFamily="34" charset="0"/>
                <a:cs typeface="Times New Roman" panose="02020603050405020304" pitchFamily="18" charset="0"/>
              </a:rPr>
              <a:t>Kārlis izbauda silto laiku, bet Beāte nav sajūsmā </a:t>
            </a:r>
            <a:r>
              <a:rPr lang="lv-LV" sz="3000"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dēļ sausuma.</a:t>
            </a:r>
          </a:p>
          <a:p>
            <a:pPr marL="0" indent="0">
              <a:buNone/>
            </a:pPr>
            <a:r>
              <a:rPr lang="lv-LV" sz="3000" dirty="0">
                <a:effectLst/>
                <a:latin typeface="Calibri" panose="020F0502020204030204" pitchFamily="34" charset="0"/>
                <a:ea typeface="Calibri" panose="020F0502020204030204" pitchFamily="34" charset="0"/>
                <a:cs typeface="Times New Roman" panose="02020603050405020304" pitchFamily="18" charset="0"/>
              </a:rPr>
              <a:t>Kārlis izbauda silto laiku, bet Beāte nav sajūsmā </a:t>
            </a:r>
            <a:r>
              <a:rPr lang="lv-LV" sz="3000" u="sng" dirty="0">
                <a:latin typeface="Calibri" panose="020F0502020204030204" pitchFamily="34" charset="0"/>
                <a:ea typeface="Calibri" panose="020F0502020204030204" pitchFamily="34" charset="0"/>
                <a:cs typeface="Times New Roman" panose="02020603050405020304" pitchFamily="18" charset="0"/>
              </a:rPr>
              <a:t>sausuma dēļ</a:t>
            </a:r>
            <a:r>
              <a:rPr lang="lv-LV" sz="3000" dirty="0">
                <a:latin typeface="Calibri" panose="020F0502020204030204" pitchFamily="34" charset="0"/>
                <a:ea typeface="Calibri" panose="020F0502020204030204" pitchFamily="34" charset="0"/>
                <a:cs typeface="Times New Roman" panose="02020603050405020304" pitchFamily="18" charset="0"/>
              </a:rPr>
              <a:t>.</a:t>
            </a:r>
            <a:endParaRPr lang="en-GB" sz="30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3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9052540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17355FEC-8954-49ED-B479-09CBFE80A34D}"/>
              </a:ext>
            </a:extLst>
          </p:cNvPr>
          <p:cNvSpPr>
            <a:spLocks noGrp="1"/>
          </p:cNvSpPr>
          <p:nvPr>
            <p:ph type="title"/>
          </p:nvPr>
        </p:nvSpPr>
        <p:spPr/>
        <p:txBody>
          <a:bodyPr>
            <a:normAutofit fontScale="90000"/>
          </a:bodyPr>
          <a:lstStyle/>
          <a:p>
            <a:r>
              <a:rPr lang="lv-LV" sz="3200" dirty="0">
                <a:effectLst/>
                <a:latin typeface="Calibri" panose="020F0502020204030204" pitchFamily="34" charset="0"/>
                <a:ea typeface="Calibri" panose="020F0502020204030204" pitchFamily="34" charset="0"/>
                <a:cs typeface="Times New Roman" panose="02020603050405020304" pitchFamily="18" charset="0"/>
              </a:rPr>
              <a:t>12. Saliktā pakārtotā teikumā, kur virsteikumā jābūt izteiktam jautājumam, tiek  izmantota tiešā runa.</a:t>
            </a:r>
            <a:endParaRPr lang="en-GB" dirty="0"/>
          </a:p>
        </p:txBody>
      </p:sp>
      <p:sp>
        <p:nvSpPr>
          <p:cNvPr id="3" name="Satura vietturis 2">
            <a:extLst>
              <a:ext uri="{FF2B5EF4-FFF2-40B4-BE49-F238E27FC236}">
                <a16:creationId xmlns="" xmlns:a16="http://schemas.microsoft.com/office/drawing/2014/main" id="{389AC8D5-1273-4A93-B782-AFEB176901E7}"/>
              </a:ext>
            </a:extLst>
          </p:cNvPr>
          <p:cNvSpPr>
            <a:spLocks noGrp="1"/>
          </p:cNvSpPr>
          <p:nvPr>
            <p:ph idx="1"/>
          </p:nvPr>
        </p:nvSpPr>
        <p:spPr/>
        <p:txBody>
          <a:bodyPr/>
          <a:lstStyle/>
          <a:p>
            <a:pPr marL="0" indent="0">
              <a:buNone/>
            </a:pPr>
            <a:r>
              <a:rPr lang="lv-LV" sz="2000" dirty="0">
                <a:solidFill>
                  <a:srgbClr val="0070C0"/>
                </a:solidFill>
              </a:rPr>
              <a:t>Raksti teikumus, ievērojot nosacījumus! </a:t>
            </a:r>
            <a:r>
              <a:rPr lang="lv-LV" sz="2000" i="1" dirty="0">
                <a:solidFill>
                  <a:srgbClr val="0070C0"/>
                </a:solidFill>
              </a:rPr>
              <a:t>(18.)</a:t>
            </a:r>
            <a:endParaRPr lang="lv-LV" sz="20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lv-LV" sz="2000" dirty="0">
                <a:solidFill>
                  <a:srgbClr val="0070C0"/>
                </a:solidFill>
              </a:rPr>
              <a:t>Uzraksti saliktu pakārtotu teikumu, kur virsteikumā izteikts jautājums! </a:t>
            </a:r>
          </a:p>
          <a:p>
            <a:pPr marL="0" indent="0">
              <a:buNone/>
            </a:pPr>
            <a:endParaRPr lang="lv-LV" sz="2000" dirty="0">
              <a:solidFill>
                <a:srgbClr val="0070C0"/>
              </a:solidFill>
            </a:endParaRPr>
          </a:p>
          <a:p>
            <a:pPr marL="0" indent="0">
              <a:buNone/>
            </a:pPr>
            <a:r>
              <a:rPr lang="lv-LV" sz="2800"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«Kur ir jāiet?» </a:t>
            </a:r>
            <a:r>
              <a:rPr lang="lv-LV" sz="2800" dirty="0">
                <a:effectLst/>
                <a:latin typeface="Calibri" panose="020F0502020204030204" pitchFamily="34" charset="0"/>
                <a:ea typeface="Calibri" panose="020F0502020204030204" pitchFamily="34" charset="0"/>
                <a:cs typeface="Times New Roman" panose="02020603050405020304" pitchFamily="18" charset="0"/>
              </a:rPr>
              <a:t>Anna jautāja, lai neiekultos nepatikšanās.</a:t>
            </a:r>
          </a:p>
          <a:p>
            <a:pPr marL="0" indent="0">
              <a:buNone/>
            </a:pPr>
            <a:r>
              <a:rPr lang="lv-LV" sz="2800" b="1" dirty="0">
                <a:solidFill>
                  <a:srgbClr val="FF0000"/>
                </a:solidFill>
              </a:rPr>
              <a:t>Vai maz Anna zināja, kur viņai bija jāiet?</a:t>
            </a:r>
            <a:endParaRPr lang="en-GB" sz="2800" b="1" dirty="0">
              <a:solidFill>
                <a:srgbClr val="FF0000"/>
              </a:solidFill>
            </a:endParaRPr>
          </a:p>
          <a:p>
            <a:endParaRPr lang="en-GB" dirty="0"/>
          </a:p>
        </p:txBody>
      </p:sp>
    </p:spTree>
    <p:extLst>
      <p:ext uri="{BB962C8B-B14F-4D97-AF65-F5344CB8AC3E}">
        <p14:creationId xmlns:p14="http://schemas.microsoft.com/office/powerpoint/2010/main" val="41903845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23522FE7-5A29-4EF6-B1EF-2CA55748A77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9" name="Picture 8">
            <a:extLst>
              <a:ext uri="{FF2B5EF4-FFF2-40B4-BE49-F238E27FC236}">
                <a16:creationId xmlns="" xmlns:a16="http://schemas.microsoft.com/office/drawing/2014/main" id="{C2192E09-EBC7-416C-B887-DFF915D7F43D}"/>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1" name="Straight Connector 10">
            <a:extLst>
              <a:ext uri="{FF2B5EF4-FFF2-40B4-BE49-F238E27FC236}">
                <a16:creationId xmlns="" xmlns:a16="http://schemas.microsoft.com/office/drawing/2014/main" id="{2924498D-E084-44BE-A196-CFCE3556435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 xmlns:a16="http://schemas.microsoft.com/office/drawing/2014/main" id="{3BBC7667-C352-4842-9AFD-E5C16AD002F4}"/>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5" name="Rectangle 14">
            <a:extLst>
              <a:ext uri="{FF2B5EF4-FFF2-40B4-BE49-F238E27FC236}">
                <a16:creationId xmlns="" xmlns:a16="http://schemas.microsoft.com/office/drawing/2014/main" id="{F8454B2E-D2DB-42C2-A224-BCEC47B864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 xmlns:a16="http://schemas.microsoft.com/office/drawing/2014/main" id="{08B61146-1CF0-40E1-B66E-C22BD9207E3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Virsraksts 1">
            <a:extLst>
              <a:ext uri="{FF2B5EF4-FFF2-40B4-BE49-F238E27FC236}">
                <a16:creationId xmlns="" xmlns:a16="http://schemas.microsoft.com/office/drawing/2014/main" id="{B146A9A0-9756-4BD8-80D9-E59DE7703606}"/>
              </a:ext>
            </a:extLst>
          </p:cNvPr>
          <p:cNvSpPr>
            <a:spLocks noGrp="1"/>
          </p:cNvSpPr>
          <p:nvPr>
            <p:ph type="title"/>
          </p:nvPr>
        </p:nvSpPr>
        <p:spPr>
          <a:xfrm>
            <a:off x="1964987" y="802298"/>
            <a:ext cx="9089865" cy="3822329"/>
          </a:xfrm>
        </p:spPr>
        <p:txBody>
          <a:bodyPr vert="horz" lIns="91440" tIns="45720" rIns="91440" bIns="0" rtlCol="0" anchor="b">
            <a:normAutofit/>
          </a:bodyPr>
          <a:lstStyle/>
          <a:p>
            <a:r>
              <a:rPr lang="en-US" sz="6600"/>
              <a:t>rakstītprasme</a:t>
            </a:r>
          </a:p>
        </p:txBody>
      </p:sp>
      <p:cxnSp>
        <p:nvCxnSpPr>
          <p:cNvPr id="19" name="Straight Connector 18">
            <a:extLst>
              <a:ext uri="{FF2B5EF4-FFF2-40B4-BE49-F238E27FC236}">
                <a16:creationId xmlns="" xmlns:a16="http://schemas.microsoft.com/office/drawing/2014/main" id="{7AE5065C-30A9-480A-9E93-74CC1490293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776728" y="4735528"/>
            <a:ext cx="86430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21" name="Picture 20">
            <a:extLst>
              <a:ext uri="{FF2B5EF4-FFF2-40B4-BE49-F238E27FC236}">
                <a16:creationId xmlns="" xmlns:a16="http://schemas.microsoft.com/office/drawing/2014/main" id="{2F948680-1810-4961-805C-D0C28E7E93EE}"/>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367953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55F7D526-D403-4FF5-B695-73E90B0FC369}"/>
              </a:ext>
            </a:extLst>
          </p:cNvPr>
          <p:cNvSpPr>
            <a:spLocks noGrp="1"/>
          </p:cNvSpPr>
          <p:nvPr>
            <p:ph type="title"/>
          </p:nvPr>
        </p:nvSpPr>
        <p:spPr/>
        <p:txBody>
          <a:bodyPr/>
          <a:lstStyle/>
          <a:p>
            <a:r>
              <a:rPr lang="lv-LV" dirty="0"/>
              <a:t>interpunkcija</a:t>
            </a:r>
            <a:endParaRPr lang="en-GB" dirty="0"/>
          </a:p>
        </p:txBody>
      </p:sp>
      <p:sp>
        <p:nvSpPr>
          <p:cNvPr id="3" name="Satura vietturis 2">
            <a:extLst>
              <a:ext uri="{FF2B5EF4-FFF2-40B4-BE49-F238E27FC236}">
                <a16:creationId xmlns="" xmlns:a16="http://schemas.microsoft.com/office/drawing/2014/main" id="{73F9E0E2-8086-4B41-A7B4-A72745745576}"/>
              </a:ext>
            </a:extLst>
          </p:cNvPr>
          <p:cNvSpPr>
            <a:spLocks noGrp="1"/>
          </p:cNvSpPr>
          <p:nvPr>
            <p:ph idx="1"/>
          </p:nvPr>
        </p:nvSpPr>
        <p:spPr/>
        <p:txBody>
          <a:bodyPr/>
          <a:lstStyle/>
          <a:p>
            <a:pPr marL="0" indent="0">
              <a:buNone/>
            </a:pPr>
            <a:r>
              <a:rPr lang="lv-LV" dirty="0"/>
              <a:t>Netiek atdalīti:</a:t>
            </a:r>
          </a:p>
          <a:p>
            <a:pPr marL="457200" indent="-457200">
              <a:buFont typeface="Arial" panose="020B0604020202020204" pitchFamily="34" charset="0"/>
              <a:buChar char="•"/>
            </a:pPr>
            <a:r>
              <a:rPr lang="lv-LV" dirty="0"/>
              <a:t>palīgteikumi,</a:t>
            </a:r>
          </a:p>
          <a:p>
            <a:pPr marL="457200" indent="-457200">
              <a:buFont typeface="Arial" panose="020B0604020202020204" pitchFamily="34" charset="0"/>
              <a:buChar char="•"/>
            </a:pPr>
            <a:r>
              <a:rPr lang="lv-LV" dirty="0"/>
              <a:t>divdabja teicieni,</a:t>
            </a:r>
          </a:p>
          <a:p>
            <a:pPr marL="457200" indent="-457200">
              <a:buFont typeface="Arial" panose="020B0604020202020204" pitchFamily="34" charset="0"/>
              <a:buChar char="•"/>
            </a:pPr>
            <a:r>
              <a:rPr lang="lv-LV" dirty="0"/>
              <a:t>savrupinājumi.</a:t>
            </a:r>
          </a:p>
          <a:p>
            <a:pPr marL="457200" indent="-457200">
              <a:buFont typeface="Arial" panose="020B0604020202020204" pitchFamily="34" charset="0"/>
              <a:buChar char="•"/>
            </a:pPr>
            <a:endParaRPr lang="en-GB" dirty="0"/>
          </a:p>
        </p:txBody>
      </p:sp>
    </p:spTree>
    <p:extLst>
      <p:ext uri="{BB962C8B-B14F-4D97-AF65-F5344CB8AC3E}">
        <p14:creationId xmlns:p14="http://schemas.microsoft.com/office/powerpoint/2010/main" val="15311473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233FD0D0-26CE-49B0-BD39-FC2F6504CC3A}"/>
              </a:ext>
            </a:extLst>
          </p:cNvPr>
          <p:cNvSpPr>
            <a:spLocks noGrp="1"/>
          </p:cNvSpPr>
          <p:nvPr>
            <p:ph type="title"/>
          </p:nvPr>
        </p:nvSpPr>
        <p:spPr/>
        <p:txBody>
          <a:bodyPr/>
          <a:lstStyle/>
          <a:p>
            <a:r>
              <a:rPr lang="lv-LV" dirty="0"/>
              <a:t>ortogrāfija</a:t>
            </a:r>
            <a:endParaRPr lang="en-GB" dirty="0"/>
          </a:p>
        </p:txBody>
      </p:sp>
      <p:sp>
        <p:nvSpPr>
          <p:cNvPr id="3" name="Satura vietturis 2">
            <a:extLst>
              <a:ext uri="{FF2B5EF4-FFF2-40B4-BE49-F238E27FC236}">
                <a16:creationId xmlns="" xmlns:a16="http://schemas.microsoft.com/office/drawing/2014/main" id="{D4EFD3B9-4455-40B5-ABFE-56A4CB73FCDE}"/>
              </a:ext>
            </a:extLst>
          </p:cNvPr>
          <p:cNvSpPr>
            <a:spLocks noGrp="1"/>
          </p:cNvSpPr>
          <p:nvPr>
            <p:ph idx="1"/>
          </p:nvPr>
        </p:nvSpPr>
        <p:spPr/>
        <p:txBody>
          <a:bodyPr>
            <a:normAutofit lnSpcReduction="10000"/>
          </a:bodyPr>
          <a:lstStyle/>
          <a:p>
            <a:pPr marL="0" indent="0">
              <a:buNone/>
            </a:pPr>
            <a:r>
              <a:rPr lang="lv-LV" dirty="0">
                <a:solidFill>
                  <a:srgbClr val="0070C0"/>
                </a:solidFill>
              </a:rPr>
              <a:t>Valodas vai tautības rakstīšana ar lielo sākuma burtu teikuma vidū  </a:t>
            </a:r>
          </a:p>
          <a:p>
            <a:pPr marL="0" indent="0">
              <a:buNone/>
            </a:pPr>
            <a:r>
              <a:rPr lang="lv-LV" sz="2400" i="1" dirty="0">
                <a:effectLst/>
                <a:latin typeface="Calibri" panose="020F0502020204030204" pitchFamily="34" charset="0"/>
                <a:ea typeface="Calibri" panose="020F0502020204030204" pitchFamily="34" charset="0"/>
                <a:cs typeface="Times New Roman" panose="02020603050405020304" pitchFamily="18" charset="0"/>
              </a:rPr>
              <a:t>Latvijā dzīvo </a:t>
            </a:r>
            <a:r>
              <a:rPr lang="lv-LV" sz="2400" i="1"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Latvieši, Krievi, Vācieši.</a:t>
            </a:r>
          </a:p>
          <a:p>
            <a:pPr marL="0" indent="0">
              <a:buNone/>
            </a:pPr>
            <a:r>
              <a:rPr lang="lv-LV" sz="2400" i="1" dirty="0">
                <a:effectLst/>
                <a:latin typeface="Calibri" panose="020F0502020204030204" pitchFamily="34" charset="0"/>
                <a:ea typeface="Calibri" panose="020F0502020204030204" pitchFamily="34" charset="0"/>
                <a:cs typeface="Times New Roman" panose="02020603050405020304" pitchFamily="18" charset="0"/>
              </a:rPr>
              <a:t>Latvijā dzīvo </a:t>
            </a:r>
            <a:r>
              <a:rPr lang="lv-LV" sz="2400" i="1" u="sng" dirty="0">
                <a:effectLst/>
                <a:latin typeface="Calibri" panose="020F0502020204030204" pitchFamily="34" charset="0"/>
                <a:ea typeface="Calibri" panose="020F0502020204030204" pitchFamily="34" charset="0"/>
                <a:cs typeface="Times New Roman" panose="02020603050405020304" pitchFamily="18" charset="0"/>
              </a:rPr>
              <a:t>latvieši, krievi, vācieši.</a:t>
            </a:r>
          </a:p>
          <a:p>
            <a:endParaRPr lang="lv-LV" dirty="0"/>
          </a:p>
          <a:p>
            <a:pPr marL="0" indent="0">
              <a:buNone/>
            </a:pPr>
            <a:r>
              <a:rPr lang="lv-LV" dirty="0">
                <a:solidFill>
                  <a:srgbClr val="0070C0"/>
                </a:solidFill>
              </a:rPr>
              <a:t>Vārda</a:t>
            </a:r>
            <a:r>
              <a:rPr lang="lv-LV" dirty="0"/>
              <a:t> </a:t>
            </a:r>
            <a:r>
              <a:rPr lang="lv-LV" dirty="0">
                <a:solidFill>
                  <a:srgbClr val="FF0000"/>
                </a:solidFill>
              </a:rPr>
              <a:t>zina </a:t>
            </a:r>
            <a:r>
              <a:rPr lang="lv-LV" dirty="0">
                <a:solidFill>
                  <a:srgbClr val="0070C0"/>
                </a:solidFill>
              </a:rPr>
              <a:t>un</a:t>
            </a:r>
            <a:r>
              <a:rPr lang="lv-LV" dirty="0">
                <a:solidFill>
                  <a:srgbClr val="FF0000"/>
                </a:solidFill>
              </a:rPr>
              <a:t> nezina</a:t>
            </a:r>
            <a:r>
              <a:rPr lang="lv-LV" dirty="0"/>
              <a:t> </a:t>
            </a:r>
            <a:r>
              <a:rPr lang="lv-LV" dirty="0">
                <a:solidFill>
                  <a:srgbClr val="0070C0"/>
                </a:solidFill>
              </a:rPr>
              <a:t>rakstīšana bez galotnes</a:t>
            </a:r>
          </a:p>
          <a:p>
            <a:pPr marL="0" indent="0">
              <a:buNone/>
            </a:pPr>
            <a:r>
              <a:rPr lang="lv-LV" dirty="0"/>
              <a:t>Cilvēki bieži </a:t>
            </a:r>
            <a:r>
              <a:rPr lang="lv-LV" strike="sngStrike" dirty="0">
                <a:solidFill>
                  <a:srgbClr val="FF0000"/>
                </a:solidFill>
              </a:rPr>
              <a:t>nezin</a:t>
            </a:r>
            <a:r>
              <a:rPr lang="lv-LV" strike="sngStrike" dirty="0"/>
              <a:t>,</a:t>
            </a:r>
            <a:r>
              <a:rPr lang="lv-LV" dirty="0"/>
              <a:t> kā ir pareizi.</a:t>
            </a:r>
          </a:p>
          <a:p>
            <a:pPr marL="0" indent="0">
              <a:buNone/>
            </a:pPr>
            <a:r>
              <a:rPr lang="lv-LV" dirty="0"/>
              <a:t>Cilvēki bieži </a:t>
            </a:r>
            <a:r>
              <a:rPr lang="lv-LV" u="sng" dirty="0"/>
              <a:t>nezina</a:t>
            </a:r>
            <a:r>
              <a:rPr lang="lv-LV" dirty="0"/>
              <a:t>,  kā ir pareizi.</a:t>
            </a:r>
          </a:p>
          <a:p>
            <a:pPr lvl="0" algn="just">
              <a:lnSpc>
                <a:spcPct val="150000"/>
              </a:lnSpc>
              <a:buClr>
                <a:srgbClr val="0070C0"/>
              </a:buClr>
            </a:pPr>
            <a:endParaRPr lang="lv-LV" dirty="0"/>
          </a:p>
          <a:p>
            <a:pPr lvl="0" algn="just">
              <a:lnSpc>
                <a:spcPct val="150000"/>
              </a:lnSpc>
              <a:buClr>
                <a:srgbClr val="0070C0"/>
              </a:buClr>
            </a:pPr>
            <a:endParaRPr lang="en-GB" sz="24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buFont typeface="Arial" panose="020B0604020202020204" pitchFamily="34" charset="0"/>
              <a:buChar char="•"/>
            </a:pPr>
            <a:endParaRPr lang="lv-LV" dirty="0"/>
          </a:p>
        </p:txBody>
      </p:sp>
    </p:spTree>
    <p:extLst>
      <p:ext uri="{BB962C8B-B14F-4D97-AF65-F5344CB8AC3E}">
        <p14:creationId xmlns:p14="http://schemas.microsoft.com/office/powerpoint/2010/main" val="856519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190D618A-9B3D-4B88-9AED-E533CA488747}"/>
              </a:ext>
            </a:extLst>
          </p:cNvPr>
          <p:cNvSpPr>
            <a:spLocks noGrp="1"/>
          </p:cNvSpPr>
          <p:nvPr>
            <p:ph type="title"/>
          </p:nvPr>
        </p:nvSpPr>
        <p:spPr/>
        <p:txBody>
          <a:bodyPr/>
          <a:lstStyle/>
          <a:p>
            <a:r>
              <a:rPr lang="lv-LV" dirty="0"/>
              <a:t>ortogrāfija</a:t>
            </a:r>
            <a:endParaRPr lang="en-GB" dirty="0"/>
          </a:p>
        </p:txBody>
      </p:sp>
      <p:sp>
        <p:nvSpPr>
          <p:cNvPr id="3" name="Satura vietturis 2">
            <a:extLst>
              <a:ext uri="{FF2B5EF4-FFF2-40B4-BE49-F238E27FC236}">
                <a16:creationId xmlns="" xmlns:a16="http://schemas.microsoft.com/office/drawing/2014/main" id="{C76C3911-E474-4CDD-B663-B5BC13C095B4}"/>
              </a:ext>
            </a:extLst>
          </p:cNvPr>
          <p:cNvSpPr>
            <a:spLocks noGrp="1"/>
          </p:cNvSpPr>
          <p:nvPr>
            <p:ph idx="1"/>
          </p:nvPr>
        </p:nvSpPr>
        <p:spPr/>
        <p:txBody>
          <a:bodyPr/>
          <a:lstStyle/>
          <a:p>
            <a:pPr marL="0" indent="0">
              <a:buNone/>
            </a:pPr>
            <a:r>
              <a:rPr lang="lv-LV" dirty="0">
                <a:solidFill>
                  <a:srgbClr val="0070C0"/>
                </a:solidFill>
              </a:rPr>
              <a:t>Tiek jaukti kopā un atsevišķi rakstāmi vārdi, piem., </a:t>
            </a:r>
          </a:p>
          <a:p>
            <a:pPr marL="0" indent="0">
              <a:buNone/>
            </a:pPr>
            <a:r>
              <a:rPr lang="lv-LV" sz="2400" b="1"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tā pat, ik katrs</a:t>
            </a:r>
            <a:r>
              <a:rPr lang="lv-LV" sz="2400" i="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lv-LV" sz="2400" b="1"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netikai</a:t>
            </a:r>
          </a:p>
          <a:p>
            <a:endParaRPr lang="lv-LV" sz="2400" b="1" i="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lv-LV" sz="2400" dirty="0">
                <a:latin typeface="Calibri" panose="020F0502020204030204" pitchFamily="34" charset="0"/>
                <a:ea typeface="Calibri" panose="020F0502020204030204" pitchFamily="34" charset="0"/>
                <a:cs typeface="Times New Roman" panose="02020603050405020304" pitchFamily="18" charset="0"/>
              </a:rPr>
              <a:t>Es protu</a:t>
            </a:r>
            <a:r>
              <a:rPr lang="lv-LV" sz="2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lv-LV" sz="2400" dirty="0">
                <a:latin typeface="Calibri" panose="020F0502020204030204" pitchFamily="34" charset="0"/>
                <a:ea typeface="Calibri" panose="020F0502020204030204" pitchFamily="34" charset="0"/>
                <a:cs typeface="Times New Roman" panose="02020603050405020304" pitchFamily="18" charset="0"/>
              </a:rPr>
              <a:t>zīmēt </a:t>
            </a:r>
            <a:r>
              <a:rPr lang="lv-LV" sz="2400" strike="sngStrike" dirty="0">
                <a:latin typeface="Calibri" panose="020F0502020204030204" pitchFamily="34" charset="0"/>
                <a:ea typeface="Calibri" panose="020F0502020204030204" pitchFamily="34" charset="0"/>
                <a:cs typeface="Times New Roman" panose="02020603050405020304" pitchFamily="18" charset="0"/>
              </a:rPr>
              <a:t>tā pat </a:t>
            </a:r>
            <a:r>
              <a:rPr lang="lv-LV" sz="2400" dirty="0">
                <a:latin typeface="Calibri" panose="020F0502020204030204" pitchFamily="34" charset="0"/>
                <a:ea typeface="Calibri" panose="020F0502020204030204" pitchFamily="34" charset="0"/>
                <a:cs typeface="Times New Roman" panose="02020603050405020304" pitchFamily="18" charset="0"/>
              </a:rPr>
              <a:t>kā Gustavs. // </a:t>
            </a:r>
            <a:r>
              <a:rPr lang="lv-LV" sz="2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Tāpat </a:t>
            </a:r>
            <a:r>
              <a:rPr lang="lv-LV" sz="2400" dirty="0">
                <a:latin typeface="Calibri" panose="020F0502020204030204" pitchFamily="34" charset="0"/>
                <a:ea typeface="Calibri" panose="020F0502020204030204" pitchFamily="34" charset="0"/>
                <a:cs typeface="Times New Roman" panose="02020603050405020304" pitchFamily="18" charset="0"/>
              </a:rPr>
              <a:t>es protu zīmēt. (salīdzinājums)</a:t>
            </a:r>
            <a:endParaRPr lang="lv-LV"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lv-LV" sz="2400" u="sng" dirty="0">
                <a:latin typeface="Calibri" panose="020F0502020204030204" pitchFamily="34" charset="0"/>
                <a:ea typeface="Calibri" panose="020F0502020204030204" pitchFamily="34" charset="0"/>
                <a:cs typeface="Times New Roman" panose="02020603050405020304" pitchFamily="18" charset="0"/>
              </a:rPr>
              <a:t>Tāpat es protu </a:t>
            </a:r>
            <a:r>
              <a:rPr lang="lv-LV" sz="2400" dirty="0">
                <a:latin typeface="Calibri" panose="020F0502020204030204" pitchFamily="34" charset="0"/>
                <a:ea typeface="Calibri" panose="020F0502020204030204" pitchFamily="34" charset="0"/>
                <a:cs typeface="Times New Roman" panose="02020603050405020304" pitchFamily="18" charset="0"/>
              </a:rPr>
              <a:t>zīmēt. // </a:t>
            </a:r>
            <a:r>
              <a:rPr lang="lv-LV" sz="2400" u="sng" dirty="0">
                <a:solidFill>
                  <a:srgbClr val="FF0000"/>
                </a:solidFill>
                <a:latin typeface="Calibri" panose="020F0502020204030204" pitchFamily="34" charset="0"/>
                <a:ea typeface="Calibri" panose="020F0502020204030204" pitchFamily="34" charset="0"/>
                <a:cs typeface="Times New Roman" panose="02020603050405020304" pitchFamily="18" charset="0"/>
              </a:rPr>
              <a:t>Tā pat </a:t>
            </a:r>
            <a:r>
              <a:rPr lang="lv-LV" sz="2400" dirty="0">
                <a:latin typeface="Calibri" panose="020F0502020204030204" pitchFamily="34" charset="0"/>
                <a:ea typeface="Calibri" panose="020F0502020204030204" pitchFamily="34" charset="0"/>
                <a:cs typeface="Times New Roman" panose="02020603050405020304" pitchFamily="18" charset="0"/>
              </a:rPr>
              <a:t>es protu zīmēt. (apstāklis)</a:t>
            </a:r>
          </a:p>
          <a:p>
            <a:endParaRPr lang="lv-LV" sz="2400" dirty="0">
              <a:latin typeface="Calibri" panose="020F0502020204030204" pitchFamily="34" charset="0"/>
              <a:ea typeface="Calibri" panose="020F0502020204030204" pitchFamily="34" charset="0"/>
              <a:cs typeface="Times New Roman" panose="02020603050405020304" pitchFamily="18" charset="0"/>
            </a:endParaRPr>
          </a:p>
          <a:p>
            <a:endParaRPr lang="lv-LV" sz="2400" dirty="0">
              <a:latin typeface="Calibri" panose="020F0502020204030204" pitchFamily="34" charset="0"/>
              <a:ea typeface="Calibri" panose="020F0502020204030204" pitchFamily="34" charset="0"/>
              <a:cs typeface="Times New Roman" panose="02020603050405020304" pitchFamily="18" charset="0"/>
            </a:endParaRPr>
          </a:p>
          <a:p>
            <a:endParaRPr lang="en-GB" sz="2400" i="1"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42995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77C195F0-1F15-43A1-AE23-BE721FDC1495}"/>
              </a:ext>
            </a:extLst>
          </p:cNvPr>
          <p:cNvSpPr>
            <a:spLocks noGrp="1"/>
          </p:cNvSpPr>
          <p:nvPr>
            <p:ph type="title"/>
          </p:nvPr>
        </p:nvSpPr>
        <p:spPr>
          <a:xfrm>
            <a:off x="1428750" y="400049"/>
            <a:ext cx="9626104" cy="819151"/>
          </a:xfrm>
        </p:spPr>
        <p:txBody>
          <a:bodyPr/>
          <a:lstStyle/>
          <a:p>
            <a:r>
              <a:rPr lang="lv-LV" dirty="0"/>
              <a:t>Stils</a:t>
            </a:r>
            <a:endParaRPr lang="en-GB" dirty="0"/>
          </a:p>
        </p:txBody>
      </p:sp>
      <p:sp>
        <p:nvSpPr>
          <p:cNvPr id="3" name="Satura vietturis 2">
            <a:extLst>
              <a:ext uri="{FF2B5EF4-FFF2-40B4-BE49-F238E27FC236}">
                <a16:creationId xmlns="" xmlns:a16="http://schemas.microsoft.com/office/drawing/2014/main" id="{16A2EFB3-81B2-41D5-B400-E68860A9E9B8}"/>
              </a:ext>
            </a:extLst>
          </p:cNvPr>
          <p:cNvSpPr>
            <a:spLocks noGrp="1"/>
          </p:cNvSpPr>
          <p:nvPr>
            <p:ph idx="1"/>
          </p:nvPr>
        </p:nvSpPr>
        <p:spPr>
          <a:xfrm>
            <a:off x="647701" y="1714500"/>
            <a:ext cx="10721026" cy="4825686"/>
          </a:xfrm>
        </p:spPr>
        <p:txBody>
          <a:bodyPr>
            <a:normAutofit/>
          </a:bodyPr>
          <a:lstStyle/>
          <a:p>
            <a:pPr marL="0" lvl="0" indent="0" algn="just">
              <a:lnSpc>
                <a:spcPct val="150000"/>
              </a:lnSpc>
              <a:buClr>
                <a:srgbClr val="0070C0"/>
              </a:buClr>
              <a:buNone/>
            </a:pPr>
            <a:r>
              <a:rPr lang="lv-LV"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Liekvārdība</a:t>
            </a:r>
          </a:p>
          <a:p>
            <a:pPr marL="0" lvl="0" indent="0" algn="just">
              <a:lnSpc>
                <a:spcPct val="150000"/>
              </a:lnSpc>
              <a:buClr>
                <a:srgbClr val="0070C0"/>
              </a:buClr>
              <a:buNone/>
            </a:pPr>
            <a:r>
              <a:rPr lang="lv-LV" sz="2400" dirty="0">
                <a:effectLst/>
                <a:latin typeface="Calibri" panose="020F0502020204030204" pitchFamily="34" charset="0"/>
                <a:ea typeface="Calibri" panose="020F0502020204030204" pitchFamily="34" charset="0"/>
                <a:cs typeface="Times New Roman" panose="02020603050405020304" pitchFamily="18" charset="0"/>
              </a:rPr>
              <a:t>Ir </a:t>
            </a:r>
            <a:r>
              <a:rPr lang="lv-LV" sz="2400" u="sng" strike="sngStrike" dirty="0" err="1">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jāpārzin</a:t>
            </a:r>
            <a:r>
              <a:rPr lang="lv-LV"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lv-LV" sz="2400" dirty="0">
                <a:effectLst/>
                <a:latin typeface="Calibri" panose="020F0502020204030204" pitchFamily="34" charset="0"/>
                <a:ea typeface="Calibri" panose="020F0502020204030204" pitchFamily="34" charset="0"/>
                <a:cs typeface="Times New Roman" panose="02020603050405020304" pitchFamily="18" charset="0"/>
              </a:rPr>
              <a:t>sava valoda, </a:t>
            </a:r>
            <a:r>
              <a:rPr lang="lv-LV" sz="2400" u="sng"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jo lai</a:t>
            </a:r>
            <a:r>
              <a:rPr lang="lv-LV" sz="2400"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t>
            </a:r>
            <a:r>
              <a:rPr lang="lv-LV" sz="2400" dirty="0">
                <a:effectLst/>
                <a:latin typeface="Calibri" panose="020F0502020204030204" pitchFamily="34" charset="0"/>
                <a:ea typeface="Calibri" panose="020F0502020204030204" pitchFamily="34" charset="0"/>
                <a:cs typeface="Times New Roman" panose="02020603050405020304" pitchFamily="18" charset="0"/>
              </a:rPr>
              <a:t>citiem mācītu, kā pareizi runāt.</a:t>
            </a:r>
          </a:p>
          <a:p>
            <a:pPr marL="0" lvl="0" indent="0" algn="just">
              <a:lnSpc>
                <a:spcPct val="150000"/>
              </a:lnSpc>
              <a:buClr>
                <a:srgbClr val="0070C0"/>
              </a:buClr>
              <a:buNone/>
            </a:pPr>
            <a:r>
              <a:rPr lang="lv-LV" sz="2400" dirty="0">
                <a:effectLst/>
                <a:latin typeface="Calibri" panose="020F0502020204030204" pitchFamily="34" charset="0"/>
                <a:ea typeface="Calibri" panose="020F0502020204030204" pitchFamily="34" charset="0"/>
                <a:cs typeface="Times New Roman" panose="02020603050405020304" pitchFamily="18" charset="0"/>
              </a:rPr>
              <a:t>Ir </a:t>
            </a:r>
            <a:r>
              <a:rPr lang="lv-LV" sz="2400" u="sng" dirty="0">
                <a:effectLst/>
                <a:latin typeface="Calibri" panose="020F0502020204030204" pitchFamily="34" charset="0"/>
                <a:ea typeface="Calibri" panose="020F0502020204030204" pitchFamily="34" charset="0"/>
                <a:cs typeface="Times New Roman" panose="02020603050405020304" pitchFamily="18" charset="0"/>
              </a:rPr>
              <a:t>jāpārzina</a:t>
            </a:r>
            <a:r>
              <a:rPr lang="lv-LV" sz="2400" dirty="0">
                <a:effectLst/>
                <a:latin typeface="Calibri" panose="020F0502020204030204" pitchFamily="34" charset="0"/>
                <a:ea typeface="Calibri" panose="020F0502020204030204" pitchFamily="34" charset="0"/>
                <a:cs typeface="Times New Roman" panose="02020603050405020304" pitchFamily="18" charset="0"/>
              </a:rPr>
              <a:t> sava valoda, </a:t>
            </a:r>
            <a:r>
              <a:rPr lang="lv-LV" sz="2400" u="sng" dirty="0">
                <a:effectLst/>
                <a:latin typeface="Calibri" panose="020F0502020204030204" pitchFamily="34" charset="0"/>
                <a:ea typeface="Calibri" panose="020F0502020204030204" pitchFamily="34" charset="0"/>
                <a:cs typeface="Times New Roman" panose="02020603050405020304" pitchFamily="18" charset="0"/>
              </a:rPr>
              <a:t>lai</a:t>
            </a:r>
            <a:r>
              <a:rPr lang="lv-LV" sz="2400" dirty="0">
                <a:effectLst/>
                <a:latin typeface="Calibri" panose="020F0502020204030204" pitchFamily="34" charset="0"/>
                <a:ea typeface="Calibri" panose="020F0502020204030204" pitchFamily="34" charset="0"/>
                <a:cs typeface="Times New Roman" panose="02020603050405020304" pitchFamily="18" charset="0"/>
              </a:rPr>
              <a:t> varētu citiem mācīt, kā pareizi runāt.</a:t>
            </a:r>
          </a:p>
          <a:p>
            <a:pPr marL="0" indent="0">
              <a:buNone/>
            </a:pPr>
            <a:r>
              <a:rPr lang="lv-LV"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Personu vietniekvārda </a:t>
            </a:r>
            <a:r>
              <a:rPr lang="lv-LV" sz="2400" b="1"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viņš</a:t>
            </a:r>
            <a:r>
              <a:rPr lang="lv-LV"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izmantošana nevietā.</a:t>
            </a:r>
          </a:p>
          <a:p>
            <a:pPr marL="0" indent="0">
              <a:buNone/>
            </a:pPr>
            <a:r>
              <a:rPr lang="lv-LV" sz="2400" dirty="0">
                <a:latin typeface="Calibri" panose="020F0502020204030204" pitchFamily="34" charset="0"/>
                <a:ea typeface="Calibri" panose="020F0502020204030204" pitchFamily="34" charset="0"/>
                <a:cs typeface="Times New Roman" panose="02020603050405020304" pitchFamily="18" charset="0"/>
              </a:rPr>
              <a:t>Es zinu šo valodu, un man</a:t>
            </a:r>
            <a:r>
              <a:rPr lang="lv-LV" sz="2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lv-LV" sz="2400" strike="sngStrike" dirty="0">
                <a:solidFill>
                  <a:srgbClr val="FF0000"/>
                </a:solidFill>
                <a:latin typeface="Calibri" panose="020F0502020204030204" pitchFamily="34" charset="0"/>
                <a:ea typeface="Calibri" panose="020F0502020204030204" pitchFamily="34" charset="0"/>
                <a:cs typeface="Times New Roman" panose="02020603050405020304" pitchFamily="18" charset="0"/>
              </a:rPr>
              <a:t>viņa</a:t>
            </a:r>
            <a:r>
              <a:rPr lang="lv-LV" sz="2400" dirty="0">
                <a:solidFill>
                  <a:srgbClr val="FF0000"/>
                </a:solidFill>
                <a:latin typeface="Calibri" panose="020F0502020204030204" pitchFamily="34" charset="0"/>
                <a:ea typeface="Calibri" panose="020F0502020204030204" pitchFamily="34" charset="0"/>
                <a:cs typeface="Times New Roman" panose="02020603050405020304" pitchFamily="18" charset="0"/>
              </a:rPr>
              <a:t> </a:t>
            </a:r>
            <a:r>
              <a:rPr lang="lv-LV" sz="2400" dirty="0">
                <a:latin typeface="Calibri" panose="020F0502020204030204" pitchFamily="34" charset="0"/>
                <a:ea typeface="Calibri" panose="020F0502020204030204" pitchFamily="34" charset="0"/>
                <a:cs typeface="Times New Roman" panose="02020603050405020304" pitchFamily="18" charset="0"/>
              </a:rPr>
              <a:t>patīk.</a:t>
            </a:r>
          </a:p>
          <a:p>
            <a:pPr marL="0" indent="0">
              <a:buNone/>
            </a:pPr>
            <a:r>
              <a:rPr lang="lv-LV" sz="2400" dirty="0">
                <a:latin typeface="Calibri" panose="020F0502020204030204" pitchFamily="34" charset="0"/>
                <a:ea typeface="Calibri" panose="020F0502020204030204" pitchFamily="34" charset="0"/>
                <a:cs typeface="Times New Roman" panose="02020603050405020304" pitchFamily="18" charset="0"/>
              </a:rPr>
              <a:t>Es zinu šo valodu, un man </a:t>
            </a:r>
            <a:r>
              <a:rPr lang="lv-LV" sz="2400" u="sng" dirty="0">
                <a:latin typeface="Calibri" panose="020F0502020204030204" pitchFamily="34" charset="0"/>
                <a:ea typeface="Calibri" panose="020F0502020204030204" pitchFamily="34" charset="0"/>
                <a:cs typeface="Times New Roman" panose="02020603050405020304" pitchFamily="18" charset="0"/>
              </a:rPr>
              <a:t>tā</a:t>
            </a:r>
            <a:r>
              <a:rPr lang="lv-LV" sz="2400" dirty="0">
                <a:latin typeface="Calibri" panose="020F0502020204030204" pitchFamily="34" charset="0"/>
                <a:ea typeface="Calibri" panose="020F0502020204030204" pitchFamily="34" charset="0"/>
                <a:cs typeface="Times New Roman" panose="02020603050405020304" pitchFamily="18" charset="0"/>
              </a:rPr>
              <a:t> patīk.</a:t>
            </a:r>
          </a:p>
          <a:p>
            <a:pPr marL="285750" indent="-285750">
              <a:buFont typeface="Arial" panose="020B0604020202020204" pitchFamily="34" charset="0"/>
              <a:buChar char="•"/>
            </a:pPr>
            <a:endParaRPr lang="en-GB" sz="1800" dirty="0">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7458354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13F4310F-856C-49D7-8855-6E3E1DC85A3D}"/>
              </a:ext>
            </a:extLst>
          </p:cNvPr>
          <p:cNvSpPr>
            <a:spLocks noGrp="1"/>
          </p:cNvSpPr>
          <p:nvPr>
            <p:ph type="title"/>
          </p:nvPr>
        </p:nvSpPr>
        <p:spPr/>
        <p:txBody>
          <a:bodyPr/>
          <a:lstStyle/>
          <a:p>
            <a:r>
              <a:rPr lang="lv-LV" dirty="0"/>
              <a:t>Stils</a:t>
            </a:r>
            <a:endParaRPr lang="en-GB" dirty="0"/>
          </a:p>
        </p:txBody>
      </p:sp>
      <p:sp>
        <p:nvSpPr>
          <p:cNvPr id="3" name="Satura vietturis 2">
            <a:extLst>
              <a:ext uri="{FF2B5EF4-FFF2-40B4-BE49-F238E27FC236}">
                <a16:creationId xmlns="" xmlns:a16="http://schemas.microsoft.com/office/drawing/2014/main" id="{A058001F-FB4C-4A62-BF55-62088E2BD71E}"/>
              </a:ext>
            </a:extLst>
          </p:cNvPr>
          <p:cNvSpPr>
            <a:spLocks noGrp="1"/>
          </p:cNvSpPr>
          <p:nvPr>
            <p:ph idx="1"/>
          </p:nvPr>
        </p:nvSpPr>
        <p:spPr/>
        <p:txBody>
          <a:bodyPr/>
          <a:lstStyle/>
          <a:p>
            <a:pPr marL="0" lvl="0" indent="0" algn="just">
              <a:lnSpc>
                <a:spcPct val="150000"/>
              </a:lnSpc>
              <a:buClr>
                <a:srgbClr val="0070C0"/>
              </a:buClr>
              <a:buNone/>
            </a:pPr>
            <a:r>
              <a:rPr lang="lv-LV" sz="2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Norādāmā īpašības vārda </a:t>
            </a:r>
            <a:r>
              <a:rPr lang="lv-LV" sz="2800" b="1"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šo</a:t>
            </a:r>
            <a:r>
              <a:rPr lang="lv-LV" sz="2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izmantošana, neatklājot precīzu autora domu.</a:t>
            </a:r>
          </a:p>
          <a:p>
            <a:pPr marL="0" lvl="0" indent="0" algn="just">
              <a:lnSpc>
                <a:spcPct val="150000"/>
              </a:lnSpc>
              <a:buClr>
                <a:srgbClr val="0070C0"/>
              </a:buClr>
              <a:buNone/>
            </a:pPr>
            <a:r>
              <a:rPr lang="lv-LV" sz="2800" dirty="0">
                <a:effectLst/>
                <a:latin typeface="Calibri" panose="020F0502020204030204" pitchFamily="34" charset="0"/>
                <a:ea typeface="Calibri" panose="020F0502020204030204" pitchFamily="34" charset="0"/>
                <a:cs typeface="Times New Roman" panose="02020603050405020304" pitchFamily="18" charset="0"/>
              </a:rPr>
              <a:t> Ar </a:t>
            </a:r>
            <a:r>
              <a:rPr lang="lv-LV"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šo </a:t>
            </a:r>
            <a:r>
              <a:rPr lang="lv-LV" sz="2800" dirty="0">
                <a:effectLst/>
                <a:latin typeface="Calibri" panose="020F0502020204030204" pitchFamily="34" charset="0"/>
                <a:ea typeface="Calibri" panose="020F0502020204030204" pitchFamily="34" charset="0"/>
                <a:cs typeface="Times New Roman" panose="02020603050405020304" pitchFamily="18" charset="0"/>
              </a:rPr>
              <a:t>es esmu </a:t>
            </a:r>
            <a:r>
              <a:rPr lang="lv-LV" sz="2800" dirty="0" err="1">
                <a:effectLst/>
                <a:latin typeface="Calibri" panose="020F0502020204030204" pitchFamily="34" charset="0"/>
                <a:ea typeface="Calibri" panose="020F0502020204030204" pitchFamily="34" charset="0"/>
                <a:cs typeface="Times New Roman" panose="02020603050405020304" pitchFamily="18" charset="0"/>
              </a:rPr>
              <a:t>saskāries</a:t>
            </a:r>
            <a:r>
              <a:rPr lang="lv-LV" sz="2800" dirty="0">
                <a:effectLst/>
                <a:latin typeface="Calibri" panose="020F0502020204030204" pitchFamily="34" charset="0"/>
                <a:ea typeface="Calibri" panose="020F0502020204030204" pitchFamily="34" charset="0"/>
                <a:cs typeface="Times New Roman" panose="02020603050405020304" pitchFamily="18" charset="0"/>
              </a:rPr>
              <a:t>.</a:t>
            </a:r>
            <a:r>
              <a:rPr lang="lv-LV" sz="2800" dirty="0">
                <a:latin typeface="Calibri" panose="020F0502020204030204" pitchFamily="34" charset="0"/>
                <a:ea typeface="Calibri" panose="020F0502020204030204" pitchFamily="34" charset="0"/>
                <a:cs typeface="Times New Roman" panose="02020603050405020304" pitchFamily="18" charset="0"/>
              </a:rPr>
              <a:t>  </a:t>
            </a:r>
            <a:r>
              <a:rPr lang="lv-LV"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Ar ko </a:t>
            </a:r>
            <a:r>
              <a:rPr lang="lv-LV" sz="2800"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saskāries</a:t>
            </a:r>
            <a:r>
              <a:rPr lang="lv-LV" sz="2800"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endParaRPr lang="lv-LV" sz="2800" dirty="0">
              <a:latin typeface="Calibri" panose="020F0502020204030204" pitchFamily="34" charset="0"/>
              <a:ea typeface="Calibri" panose="020F0502020204030204" pitchFamily="34" charset="0"/>
              <a:cs typeface="Times New Roman" panose="02020603050405020304" pitchFamily="18" charset="0"/>
            </a:endParaRPr>
          </a:p>
          <a:p>
            <a:pPr marL="0" lvl="0" indent="0" algn="just">
              <a:lnSpc>
                <a:spcPct val="150000"/>
              </a:lnSpc>
              <a:buClr>
                <a:srgbClr val="0070C0"/>
              </a:buClr>
              <a:buNone/>
            </a:pPr>
            <a:r>
              <a:rPr lang="lv-LV" sz="2800" dirty="0">
                <a:latin typeface="Calibri" panose="020F0502020204030204" pitchFamily="34" charset="0"/>
                <a:ea typeface="Calibri" panose="020F0502020204030204" pitchFamily="34" charset="0"/>
                <a:cs typeface="Times New Roman" panose="02020603050405020304" pitchFamily="18" charset="0"/>
              </a:rPr>
              <a:t> </a:t>
            </a:r>
            <a:r>
              <a:rPr lang="lv-LV" sz="2800" dirty="0">
                <a:effectLst/>
                <a:latin typeface="Calibri" panose="020F0502020204030204" pitchFamily="34" charset="0"/>
                <a:ea typeface="Calibri" panose="020F0502020204030204" pitchFamily="34" charset="0"/>
                <a:cs typeface="Times New Roman" panose="02020603050405020304" pitchFamily="18" charset="0"/>
              </a:rPr>
              <a:t>Jebkurš, kurš lasa </a:t>
            </a:r>
            <a:r>
              <a:rPr lang="lv-LV"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šo</a:t>
            </a:r>
            <a:r>
              <a:rPr lang="lv-LV" sz="2800" dirty="0">
                <a:effectLst/>
                <a:latin typeface="Calibri" panose="020F0502020204030204" pitchFamily="34" charset="0"/>
                <a:ea typeface="Calibri" panose="020F0502020204030204" pitchFamily="34" charset="0"/>
                <a:cs typeface="Times New Roman" panose="02020603050405020304" pitchFamily="18" charset="0"/>
              </a:rPr>
              <a:t>, var man piekrist. </a:t>
            </a:r>
            <a:r>
              <a:rPr lang="lv-LV" sz="2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Ko lasa?</a:t>
            </a:r>
          </a:p>
          <a:p>
            <a:endParaRPr lang="en-GB" dirty="0"/>
          </a:p>
        </p:txBody>
      </p:sp>
    </p:spTree>
    <p:extLst>
      <p:ext uri="{BB962C8B-B14F-4D97-AF65-F5344CB8AC3E}">
        <p14:creationId xmlns:p14="http://schemas.microsoft.com/office/powerpoint/2010/main" val="17805522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FB70F370-8BA7-41B1-B831-9E7A7B5725EF}"/>
              </a:ext>
            </a:extLst>
          </p:cNvPr>
          <p:cNvSpPr>
            <a:spLocks noGrp="1"/>
          </p:cNvSpPr>
          <p:nvPr>
            <p:ph type="title"/>
          </p:nvPr>
        </p:nvSpPr>
        <p:spPr/>
        <p:txBody>
          <a:bodyPr/>
          <a:lstStyle/>
          <a:p>
            <a:r>
              <a:rPr lang="lv-LV" dirty="0"/>
              <a:t>Stils</a:t>
            </a:r>
            <a:endParaRPr lang="en-GB" dirty="0"/>
          </a:p>
        </p:txBody>
      </p:sp>
      <p:sp>
        <p:nvSpPr>
          <p:cNvPr id="3" name="Satura vietturis 2">
            <a:extLst>
              <a:ext uri="{FF2B5EF4-FFF2-40B4-BE49-F238E27FC236}">
                <a16:creationId xmlns="" xmlns:a16="http://schemas.microsoft.com/office/drawing/2014/main" id="{BCF39D3B-879A-43BC-B331-CA9804E7953C}"/>
              </a:ext>
            </a:extLst>
          </p:cNvPr>
          <p:cNvSpPr>
            <a:spLocks noGrp="1"/>
          </p:cNvSpPr>
          <p:nvPr>
            <p:ph idx="1"/>
          </p:nvPr>
        </p:nvSpPr>
        <p:spPr/>
        <p:txBody>
          <a:bodyPr>
            <a:normAutofit fontScale="77500" lnSpcReduction="20000"/>
          </a:bodyPr>
          <a:lstStyle/>
          <a:p>
            <a:pPr marL="0" indent="0" algn="just">
              <a:lnSpc>
                <a:spcPct val="150000"/>
              </a:lnSpc>
              <a:buClr>
                <a:srgbClr val="0070C0"/>
              </a:buClr>
              <a:buNone/>
            </a:pPr>
            <a:r>
              <a:rPr lang="lv-LV" sz="2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Datīva formas </a:t>
            </a:r>
            <a:r>
              <a:rPr lang="lv-LV" sz="2800" b="1"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man</a:t>
            </a:r>
            <a:r>
              <a:rPr lang="lv-LV" sz="2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aizstāšana ar </a:t>
            </a:r>
            <a:r>
              <a:rPr lang="lv-LV" sz="2800" b="1"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priekš manis</a:t>
            </a:r>
            <a:r>
              <a:rPr lang="lv-LV" sz="2800"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a:t>
            </a:r>
          </a:p>
          <a:p>
            <a:pPr marL="0" indent="0" algn="just">
              <a:lnSpc>
                <a:spcPct val="150000"/>
              </a:lnSpc>
              <a:buClr>
                <a:srgbClr val="0070C0"/>
              </a:buClr>
              <a:buNone/>
            </a:pPr>
            <a:r>
              <a:rPr lang="lv-LV" sz="2800" dirty="0">
                <a:effectLst/>
                <a:latin typeface="Calibri" panose="020F0502020204030204" pitchFamily="34" charset="0"/>
                <a:ea typeface="Calibri" panose="020F0502020204030204" pitchFamily="34" charset="0"/>
                <a:cs typeface="Times New Roman" panose="02020603050405020304" pitchFamily="18" charset="0"/>
              </a:rPr>
              <a:t>Izvēlējos šo valodu, jo tā </a:t>
            </a:r>
            <a:r>
              <a:rPr lang="lv-LV" sz="2800" strike="sngStrike"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priekš manis </a:t>
            </a:r>
            <a:r>
              <a:rPr lang="lv-LV" sz="2800" dirty="0">
                <a:effectLst/>
                <a:latin typeface="Calibri" panose="020F0502020204030204" pitchFamily="34" charset="0"/>
                <a:ea typeface="Calibri" panose="020F0502020204030204" pitchFamily="34" charset="0"/>
                <a:cs typeface="Times New Roman" panose="02020603050405020304" pitchFamily="18" charset="0"/>
              </a:rPr>
              <a:t>ir svarīga.</a:t>
            </a:r>
          </a:p>
          <a:p>
            <a:pPr marL="0" indent="0" algn="just">
              <a:lnSpc>
                <a:spcPct val="150000"/>
              </a:lnSpc>
              <a:buClr>
                <a:srgbClr val="0070C0"/>
              </a:buClr>
              <a:buNone/>
            </a:pPr>
            <a:r>
              <a:rPr lang="lv-LV" sz="2800" dirty="0">
                <a:effectLst/>
                <a:latin typeface="Calibri" panose="020F0502020204030204" pitchFamily="34" charset="0"/>
                <a:ea typeface="Calibri" panose="020F0502020204030204" pitchFamily="34" charset="0"/>
                <a:cs typeface="Times New Roman" panose="02020603050405020304" pitchFamily="18" charset="0"/>
              </a:rPr>
              <a:t>Izvēlējos šo valodu, jo tā </a:t>
            </a:r>
            <a:r>
              <a:rPr lang="lv-LV" sz="2800" u="sng" dirty="0">
                <a:effectLst/>
                <a:latin typeface="Calibri" panose="020F0502020204030204" pitchFamily="34" charset="0"/>
                <a:ea typeface="Calibri" panose="020F0502020204030204" pitchFamily="34" charset="0"/>
                <a:cs typeface="Times New Roman" panose="02020603050405020304" pitchFamily="18" charset="0"/>
              </a:rPr>
              <a:t>man </a:t>
            </a:r>
            <a:r>
              <a:rPr lang="lv-LV" sz="2800" dirty="0">
                <a:effectLst/>
                <a:latin typeface="Calibri" panose="020F0502020204030204" pitchFamily="34" charset="0"/>
                <a:ea typeface="Calibri" panose="020F0502020204030204" pitchFamily="34" charset="0"/>
                <a:cs typeface="Times New Roman" panose="02020603050405020304" pitchFamily="18" charset="0"/>
              </a:rPr>
              <a:t>ir svarīga.</a:t>
            </a:r>
          </a:p>
          <a:p>
            <a:pPr marL="0" indent="0" algn="just">
              <a:lnSpc>
                <a:spcPct val="150000"/>
              </a:lnSpc>
              <a:buClr>
                <a:srgbClr val="0070C0"/>
              </a:buClr>
              <a:buNone/>
            </a:pPr>
            <a:r>
              <a:rPr lang="lv-LV" sz="2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Tiek jaukts saikļa </a:t>
            </a:r>
            <a:r>
              <a:rPr lang="lv-LV" sz="2800" b="1"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ka</a:t>
            </a:r>
            <a:r>
              <a:rPr lang="lv-LV" sz="28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r>
              <a:rPr lang="lv-LV" sz="2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un apstākļa vārda </a:t>
            </a:r>
            <a:r>
              <a:rPr lang="lv-LV" sz="2800" b="1" i="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kad</a:t>
            </a:r>
            <a:r>
              <a:rPr lang="lv-LV" sz="2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lietojums.</a:t>
            </a:r>
            <a:r>
              <a:rPr lang="lv-LV" sz="2800" dirty="0">
                <a:solidFill>
                  <a:srgbClr val="0070C0"/>
                </a:solidFill>
                <a:latin typeface="Calibri" panose="020F0502020204030204" pitchFamily="34" charset="0"/>
                <a:ea typeface="Calibri" panose="020F0502020204030204" pitchFamily="34" charset="0"/>
                <a:cs typeface="Times New Roman" panose="02020603050405020304" pitchFamily="18" charset="0"/>
              </a:rPr>
              <a:t> </a:t>
            </a:r>
          </a:p>
          <a:p>
            <a:pPr marL="0" indent="0" algn="just">
              <a:lnSpc>
                <a:spcPct val="150000"/>
              </a:lnSpc>
              <a:buClr>
                <a:srgbClr val="0070C0"/>
              </a:buClr>
              <a:buNone/>
            </a:pPr>
            <a:r>
              <a:rPr lang="lv-LV" sz="2800" dirty="0">
                <a:latin typeface="Calibri" panose="020F0502020204030204" pitchFamily="34" charset="0"/>
                <a:ea typeface="Calibri" panose="020F0502020204030204" pitchFamily="34" charset="0"/>
                <a:cs typeface="Times New Roman" panose="02020603050405020304" pitchFamily="18" charset="0"/>
              </a:rPr>
              <a:t>Es zināju, </a:t>
            </a:r>
            <a:r>
              <a:rPr lang="lv-LV" sz="2800" u="sng" dirty="0">
                <a:latin typeface="Calibri" panose="020F0502020204030204" pitchFamily="34" charset="0"/>
                <a:ea typeface="Calibri" panose="020F0502020204030204" pitchFamily="34" charset="0"/>
                <a:cs typeface="Times New Roman" panose="02020603050405020304" pitchFamily="18" charset="0"/>
              </a:rPr>
              <a:t>ka</a:t>
            </a:r>
            <a:r>
              <a:rPr lang="lv-LV" sz="2800" dirty="0">
                <a:latin typeface="Calibri" panose="020F0502020204030204" pitchFamily="34" charset="0"/>
                <a:ea typeface="Calibri" panose="020F0502020204030204" pitchFamily="34" charset="0"/>
                <a:cs typeface="Times New Roman" panose="02020603050405020304" pitchFamily="18" charset="0"/>
              </a:rPr>
              <a:t> Juris atbrauks brīvdienās. (ko zināju?)</a:t>
            </a:r>
          </a:p>
          <a:p>
            <a:pPr marL="0" indent="0" algn="just">
              <a:lnSpc>
                <a:spcPct val="150000"/>
              </a:lnSpc>
              <a:buClr>
                <a:srgbClr val="0070C0"/>
              </a:buClr>
              <a:buNone/>
            </a:pPr>
            <a:r>
              <a:rPr lang="lv-LV" sz="2800" dirty="0">
                <a:effectLst/>
                <a:latin typeface="Calibri" panose="020F0502020204030204" pitchFamily="34" charset="0"/>
                <a:ea typeface="Calibri" panose="020F0502020204030204" pitchFamily="34" charset="0"/>
                <a:cs typeface="Times New Roman" panose="02020603050405020304" pitchFamily="18" charset="0"/>
              </a:rPr>
              <a:t>Es zināju, </a:t>
            </a:r>
            <a:r>
              <a:rPr lang="lv-LV" sz="2800" u="sng" dirty="0">
                <a:effectLst/>
                <a:latin typeface="Calibri" panose="020F0502020204030204" pitchFamily="34" charset="0"/>
                <a:ea typeface="Calibri" panose="020F0502020204030204" pitchFamily="34" charset="0"/>
                <a:cs typeface="Times New Roman" panose="02020603050405020304" pitchFamily="18" charset="0"/>
              </a:rPr>
              <a:t>kad</a:t>
            </a:r>
            <a:r>
              <a:rPr lang="lv-LV" sz="2800" dirty="0">
                <a:effectLst/>
                <a:latin typeface="Calibri" panose="020F0502020204030204" pitchFamily="34" charset="0"/>
                <a:ea typeface="Calibri" panose="020F0502020204030204" pitchFamily="34" charset="0"/>
                <a:cs typeface="Times New Roman" panose="02020603050405020304" pitchFamily="18" charset="0"/>
              </a:rPr>
              <a:t> Juris atbrauks. (cikos </a:t>
            </a:r>
            <a:r>
              <a:rPr lang="lv-LV" sz="2800" dirty="0" smtClean="0">
                <a:effectLst/>
                <a:latin typeface="Calibri" panose="020F0502020204030204" pitchFamily="34" charset="0"/>
                <a:ea typeface="Calibri" panose="020F0502020204030204" pitchFamily="34" charset="0"/>
                <a:cs typeface="Times New Roman" panose="02020603050405020304" pitchFamily="18" charset="0"/>
              </a:rPr>
              <a:t>atbrauks?)</a:t>
            </a:r>
            <a:endParaRPr lang="lv-LV" sz="2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buClr>
                <a:srgbClr val="0070C0"/>
              </a:buClr>
            </a:pPr>
            <a:endParaRPr lang="lv-LV" sz="28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buClr>
                <a:srgbClr val="0070C0"/>
              </a:buClr>
            </a:pP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50000"/>
              </a:lnSpc>
              <a:buClr>
                <a:srgbClr val="0070C0"/>
              </a:buClr>
              <a:buFont typeface="Symbol" panose="05050102010706020507" pitchFamily="18" charset="2"/>
              <a:buChar char=""/>
            </a:pP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2175557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23522FE7-5A29-4EF6-B1EF-2CA55748A77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9" name="Picture 8">
            <a:extLst>
              <a:ext uri="{FF2B5EF4-FFF2-40B4-BE49-F238E27FC236}">
                <a16:creationId xmlns="" xmlns:a16="http://schemas.microsoft.com/office/drawing/2014/main" id="{C2192E09-EBC7-416C-B887-DFF915D7F43D}"/>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1" name="Straight Connector 10">
            <a:extLst>
              <a:ext uri="{FF2B5EF4-FFF2-40B4-BE49-F238E27FC236}">
                <a16:creationId xmlns="" xmlns:a16="http://schemas.microsoft.com/office/drawing/2014/main" id="{2924498D-E084-44BE-A196-CFCE3556435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 xmlns:a16="http://schemas.microsoft.com/office/drawing/2014/main" id="{3BBC7667-C352-4842-9AFD-E5C16AD002F4}"/>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5" name="Rectangle 14">
            <a:extLst>
              <a:ext uri="{FF2B5EF4-FFF2-40B4-BE49-F238E27FC236}">
                <a16:creationId xmlns="" xmlns:a16="http://schemas.microsoft.com/office/drawing/2014/main" id="{F8454B2E-D2DB-42C2-A224-BCEC47B8646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 xmlns:a16="http://schemas.microsoft.com/office/drawing/2014/main" id="{08B61146-1CF0-40E1-B66E-C22BD9207E3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Virsraksts 1">
            <a:extLst>
              <a:ext uri="{FF2B5EF4-FFF2-40B4-BE49-F238E27FC236}">
                <a16:creationId xmlns="" xmlns:a16="http://schemas.microsoft.com/office/drawing/2014/main" id="{50C46684-3F4F-417E-9B26-5578A81B44A8}"/>
              </a:ext>
            </a:extLst>
          </p:cNvPr>
          <p:cNvSpPr>
            <a:spLocks noGrp="1"/>
          </p:cNvSpPr>
          <p:nvPr>
            <p:ph type="title"/>
          </p:nvPr>
        </p:nvSpPr>
        <p:spPr>
          <a:xfrm>
            <a:off x="1964987" y="802298"/>
            <a:ext cx="9089865" cy="3822329"/>
          </a:xfrm>
        </p:spPr>
        <p:txBody>
          <a:bodyPr vert="horz" lIns="91440" tIns="45720" rIns="91440" bIns="0" rtlCol="0" anchor="b">
            <a:normAutofit/>
          </a:bodyPr>
          <a:lstStyle/>
          <a:p>
            <a:r>
              <a:rPr lang="en-US" sz="6600"/>
              <a:t>Daži ieteikumi</a:t>
            </a:r>
          </a:p>
        </p:txBody>
      </p:sp>
      <p:cxnSp>
        <p:nvCxnSpPr>
          <p:cNvPr id="19" name="Straight Connector 18">
            <a:extLst>
              <a:ext uri="{FF2B5EF4-FFF2-40B4-BE49-F238E27FC236}">
                <a16:creationId xmlns="" xmlns:a16="http://schemas.microsoft.com/office/drawing/2014/main" id="{7AE5065C-30A9-480A-9E93-74CC1490293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1776728" y="4735528"/>
            <a:ext cx="864301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21" name="Picture 20">
            <a:extLst>
              <a:ext uri="{FF2B5EF4-FFF2-40B4-BE49-F238E27FC236}">
                <a16:creationId xmlns="" xmlns:a16="http://schemas.microsoft.com/office/drawing/2014/main" id="{2F948680-1810-4961-805C-D0C28E7E93EE}"/>
              </a:ext>
              <a:ext uri="{C183D7F6-B498-43B3-948B-1728B52AA6E4}">
                <adec:decorative xmlns=""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2735076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E064C00F-8444-48E9-A97B-48D11356BAC5}"/>
              </a:ext>
            </a:extLst>
          </p:cNvPr>
          <p:cNvSpPr>
            <a:spLocks noGrp="1"/>
          </p:cNvSpPr>
          <p:nvPr>
            <p:ph type="title" idx="4294967295"/>
          </p:nvPr>
        </p:nvSpPr>
        <p:spPr>
          <a:xfrm>
            <a:off x="1294606" y="644429"/>
            <a:ext cx="9602787" cy="1047750"/>
          </a:xfrm>
        </p:spPr>
        <p:txBody>
          <a:bodyPr/>
          <a:lstStyle/>
          <a:p>
            <a:pPr algn="ctr"/>
            <a:r>
              <a:rPr lang="lv-LV" dirty="0" err="1"/>
              <a:t>Krustvārdu</a:t>
            </a:r>
            <a:r>
              <a:rPr lang="lv-LV" dirty="0"/>
              <a:t> Mīkla</a:t>
            </a:r>
            <a:endParaRPr lang="en-GB" dirty="0"/>
          </a:p>
        </p:txBody>
      </p:sp>
      <p:graphicFrame>
        <p:nvGraphicFramePr>
          <p:cNvPr id="6" name="Tabula 5">
            <a:extLst>
              <a:ext uri="{FF2B5EF4-FFF2-40B4-BE49-F238E27FC236}">
                <a16:creationId xmlns="" xmlns:a16="http://schemas.microsoft.com/office/drawing/2014/main" id="{13A9F3B8-6728-46F8-A8A7-9318F1F00162}"/>
              </a:ext>
            </a:extLst>
          </p:cNvPr>
          <p:cNvGraphicFramePr>
            <a:graphicFrameLocks noGrp="1"/>
          </p:cNvGraphicFramePr>
          <p:nvPr>
            <p:extLst>
              <p:ext uri="{D42A27DB-BD31-4B8C-83A1-F6EECF244321}">
                <p14:modId xmlns:p14="http://schemas.microsoft.com/office/powerpoint/2010/main" val="4085328053"/>
              </p:ext>
            </p:extLst>
          </p:nvPr>
        </p:nvGraphicFramePr>
        <p:xfrm>
          <a:off x="408373" y="1890712"/>
          <a:ext cx="6368248" cy="3076576"/>
        </p:xfrm>
        <a:graphic>
          <a:graphicData uri="http://schemas.openxmlformats.org/drawingml/2006/table">
            <a:tbl>
              <a:tblPr>
                <a:tableStyleId>{5C22544A-7EE6-4342-B048-85BDC9FD1C3A}</a:tableStyleId>
              </a:tblPr>
              <a:tblGrid>
                <a:gridCol w="796031">
                  <a:extLst>
                    <a:ext uri="{9D8B030D-6E8A-4147-A177-3AD203B41FA5}">
                      <a16:colId xmlns="" xmlns:a16="http://schemas.microsoft.com/office/drawing/2014/main" val="86619122"/>
                    </a:ext>
                  </a:extLst>
                </a:gridCol>
                <a:gridCol w="796031">
                  <a:extLst>
                    <a:ext uri="{9D8B030D-6E8A-4147-A177-3AD203B41FA5}">
                      <a16:colId xmlns="" xmlns:a16="http://schemas.microsoft.com/office/drawing/2014/main" val="3679361013"/>
                    </a:ext>
                  </a:extLst>
                </a:gridCol>
                <a:gridCol w="796031">
                  <a:extLst>
                    <a:ext uri="{9D8B030D-6E8A-4147-A177-3AD203B41FA5}">
                      <a16:colId xmlns="" xmlns:a16="http://schemas.microsoft.com/office/drawing/2014/main" val="3550491955"/>
                    </a:ext>
                  </a:extLst>
                </a:gridCol>
                <a:gridCol w="796031">
                  <a:extLst>
                    <a:ext uri="{9D8B030D-6E8A-4147-A177-3AD203B41FA5}">
                      <a16:colId xmlns="" xmlns:a16="http://schemas.microsoft.com/office/drawing/2014/main" val="209935730"/>
                    </a:ext>
                  </a:extLst>
                </a:gridCol>
                <a:gridCol w="796031">
                  <a:extLst>
                    <a:ext uri="{9D8B030D-6E8A-4147-A177-3AD203B41FA5}">
                      <a16:colId xmlns="" xmlns:a16="http://schemas.microsoft.com/office/drawing/2014/main" val="1792769994"/>
                    </a:ext>
                  </a:extLst>
                </a:gridCol>
                <a:gridCol w="796031">
                  <a:extLst>
                    <a:ext uri="{9D8B030D-6E8A-4147-A177-3AD203B41FA5}">
                      <a16:colId xmlns="" xmlns:a16="http://schemas.microsoft.com/office/drawing/2014/main" val="3547549607"/>
                    </a:ext>
                  </a:extLst>
                </a:gridCol>
                <a:gridCol w="796031">
                  <a:extLst>
                    <a:ext uri="{9D8B030D-6E8A-4147-A177-3AD203B41FA5}">
                      <a16:colId xmlns="" xmlns:a16="http://schemas.microsoft.com/office/drawing/2014/main" val="828376842"/>
                    </a:ext>
                  </a:extLst>
                </a:gridCol>
                <a:gridCol w="796031">
                  <a:extLst>
                    <a:ext uri="{9D8B030D-6E8A-4147-A177-3AD203B41FA5}">
                      <a16:colId xmlns="" xmlns:a16="http://schemas.microsoft.com/office/drawing/2014/main" val="1672431918"/>
                    </a:ext>
                  </a:extLst>
                </a:gridCol>
              </a:tblGrid>
              <a:tr h="384572">
                <a:tc>
                  <a:txBody>
                    <a:bodyPr/>
                    <a:lstStyle/>
                    <a:p>
                      <a:pPr algn="ctr" fontAlgn="ctr"/>
                      <a:r>
                        <a:rPr lang="en-GB" sz="1200" u="none" strike="noStrike">
                          <a:solidFill>
                            <a:schemeClr val="accent3"/>
                          </a:solidFill>
                          <a:effectLst/>
                        </a:rPr>
                        <a:t> </a:t>
                      </a:r>
                      <a:endParaRPr lang="en-GB" sz="1200" b="0" i="0" u="none" strike="noStrike">
                        <a:solidFill>
                          <a:schemeClr val="accent3"/>
                        </a:solidFill>
                        <a:effectLst/>
                        <a:latin typeface="Calibri" panose="020F0502020204030204" pitchFamily="34" charset="0"/>
                      </a:endParaRPr>
                    </a:p>
                  </a:txBody>
                  <a:tcPr marL="7620" marR="7620" marT="7620" marB="0" anchor="ctr"/>
                </a:tc>
                <a:tc>
                  <a:txBody>
                    <a:bodyPr/>
                    <a:lstStyle/>
                    <a:p>
                      <a:pPr algn="ctr" fontAlgn="ctr"/>
                      <a:r>
                        <a:rPr lang="en-GB" sz="1600" u="none" strike="noStrike" dirty="0">
                          <a:solidFill>
                            <a:schemeClr val="accent3"/>
                          </a:solidFill>
                          <a:effectLst/>
                          <a:latin typeface="Aparajita" panose="02020603050405020304" pitchFamily="18" charset="0"/>
                          <a:cs typeface="Aparajita" panose="02020603050405020304" pitchFamily="18" charset="0"/>
                        </a:rPr>
                        <a:t>1.</a:t>
                      </a:r>
                      <a:endParaRPr lang="en-GB" sz="1600" b="0" i="0" u="none" strike="noStrike" dirty="0">
                        <a:solidFill>
                          <a:schemeClr val="accent3"/>
                        </a:solidFill>
                        <a:effectLst/>
                        <a:latin typeface="Aparajita" panose="02020603050405020304" pitchFamily="18" charset="0"/>
                        <a:cs typeface="Aparajita" panose="02020603050405020304" pitchFamily="18" charset="0"/>
                      </a:endParaRPr>
                    </a:p>
                  </a:txBody>
                  <a:tcPr marL="7620" marR="7620" marT="7620" marB="0" anchor="ctr"/>
                </a:tc>
                <a:tc>
                  <a:txBody>
                    <a:bodyPr/>
                    <a:lstStyle/>
                    <a:p>
                      <a:pPr algn="ctr" fontAlgn="ctr"/>
                      <a:r>
                        <a:rPr lang="en-GB" sz="1600" u="none" strike="noStrike" dirty="0">
                          <a:effectLst/>
                          <a:latin typeface="Aparajita" panose="02020603050405020304" pitchFamily="18" charset="0"/>
                          <a:cs typeface="Aparajita" panose="02020603050405020304" pitchFamily="18" charset="0"/>
                        </a:rPr>
                        <a:t> </a:t>
                      </a:r>
                      <a:endParaRPr lang="en-GB" sz="1600" b="0" i="0" u="none" strike="noStrike" dirty="0">
                        <a:solidFill>
                          <a:srgbClr val="000000"/>
                        </a:solidFill>
                        <a:effectLst/>
                        <a:latin typeface="Aparajita" panose="02020603050405020304" pitchFamily="18" charset="0"/>
                        <a:cs typeface="Aparajita" panose="02020603050405020304" pitchFamily="18"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 xmlns:a16="http://schemas.microsoft.com/office/drawing/2014/main" val="206018676"/>
                  </a:ext>
                </a:extLst>
              </a:tr>
              <a:tr h="384572">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dirty="0">
                          <a:solidFill>
                            <a:schemeClr val="accent1">
                              <a:lumMod val="50000"/>
                            </a:schemeClr>
                          </a:solidFill>
                          <a:effectLst/>
                        </a:rPr>
                        <a:t>P</a:t>
                      </a:r>
                      <a:endParaRPr lang="en-GB" sz="1200" b="0" i="0" u="none" strike="noStrike" dirty="0">
                        <a:solidFill>
                          <a:schemeClr val="accent1">
                            <a:lumMod val="50000"/>
                          </a:schemeClr>
                        </a:solidFill>
                        <a:effectLst/>
                        <a:latin typeface="Calibri" panose="020F0502020204030204" pitchFamily="34" charset="0"/>
                      </a:endParaRPr>
                    </a:p>
                  </a:txBody>
                  <a:tcPr marL="7620" marR="7620" marT="7620" marB="0" anchor="ctr"/>
                </a:tc>
                <a:tc>
                  <a:txBody>
                    <a:bodyPr/>
                    <a:lstStyle/>
                    <a:p>
                      <a:pPr algn="ctr" fontAlgn="ctr"/>
                      <a:r>
                        <a:rPr lang="en-GB" sz="1200" u="none" strike="noStrike" dirty="0">
                          <a:effectLst/>
                        </a:rPr>
                        <a:t> </a:t>
                      </a:r>
                      <a:endParaRPr lang="en-GB" sz="12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 xmlns:a16="http://schemas.microsoft.com/office/drawing/2014/main" val="3309185244"/>
                  </a:ext>
                </a:extLst>
              </a:tr>
              <a:tr h="384572">
                <a:tc>
                  <a:txBody>
                    <a:bodyPr/>
                    <a:lstStyle/>
                    <a:p>
                      <a:pPr algn="ctr" fontAlgn="ctr"/>
                      <a:r>
                        <a:rPr lang="en-GB" sz="1600" u="none" strike="noStrike" dirty="0">
                          <a:effectLst/>
                          <a:latin typeface="Aparajita" panose="02020603050405020304" pitchFamily="18" charset="0"/>
                          <a:cs typeface="Aparajita" panose="02020603050405020304" pitchFamily="18" charset="0"/>
                        </a:rPr>
                        <a:t> </a:t>
                      </a:r>
                      <a:endParaRPr lang="en-GB" sz="1600" b="0" i="0" u="none" strike="noStrike" dirty="0">
                        <a:solidFill>
                          <a:srgbClr val="000000"/>
                        </a:solidFill>
                        <a:effectLst/>
                        <a:latin typeface="Aparajita" panose="02020603050405020304" pitchFamily="18" charset="0"/>
                        <a:cs typeface="Aparajita" panose="02020603050405020304" pitchFamily="18" charset="0"/>
                      </a:endParaRPr>
                    </a:p>
                  </a:txBody>
                  <a:tcPr marL="7620" marR="7620" marT="7620" marB="0" anchor="ctr"/>
                </a:tc>
                <a:tc>
                  <a:txBody>
                    <a:bodyPr/>
                    <a:lstStyle/>
                    <a:p>
                      <a:pPr algn="ctr" fontAlgn="ctr"/>
                      <a:r>
                        <a:rPr lang="en-GB" sz="1200" u="none" strike="noStrike">
                          <a:solidFill>
                            <a:schemeClr val="accent1">
                              <a:lumMod val="50000"/>
                            </a:schemeClr>
                          </a:solidFill>
                          <a:effectLst/>
                        </a:rPr>
                        <a:t>A</a:t>
                      </a:r>
                      <a:endParaRPr lang="en-GB" sz="1200" b="0" i="0" u="none" strike="noStrike">
                        <a:solidFill>
                          <a:schemeClr val="accent1">
                            <a:lumMod val="50000"/>
                          </a:schemeClr>
                        </a:solidFill>
                        <a:effectLst/>
                        <a:latin typeface="Calibri" panose="020F0502020204030204" pitchFamily="34" charset="0"/>
                      </a:endParaRPr>
                    </a:p>
                  </a:txBody>
                  <a:tcPr marL="7620" marR="7620" marT="7620" marB="0" anchor="ctr"/>
                </a:tc>
                <a:tc>
                  <a:txBody>
                    <a:bodyPr/>
                    <a:lstStyle/>
                    <a:p>
                      <a:pPr algn="ctr" fontAlgn="ctr"/>
                      <a:r>
                        <a:rPr lang="en-GB" sz="1200" u="none" strike="noStrike" dirty="0">
                          <a:effectLst/>
                        </a:rPr>
                        <a:t> </a:t>
                      </a:r>
                      <a:endParaRPr lang="en-GB" sz="12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600" u="none" strike="noStrike" dirty="0">
                          <a:solidFill>
                            <a:schemeClr val="accent3"/>
                          </a:solidFill>
                          <a:effectLst/>
                          <a:latin typeface="Aparajita" panose="020B0502040204020203" pitchFamily="18" charset="0"/>
                          <a:cs typeface="Aparajita" panose="020B0502040204020203" pitchFamily="18" charset="0"/>
                        </a:rPr>
                        <a:t>2.</a:t>
                      </a:r>
                      <a:endParaRPr lang="en-GB" sz="1600" b="0" i="0" u="none" strike="noStrike" dirty="0">
                        <a:solidFill>
                          <a:schemeClr val="accent3"/>
                        </a:solidFill>
                        <a:effectLst/>
                        <a:latin typeface="Aparajita" panose="020B0502040204020203" pitchFamily="18" charset="0"/>
                        <a:cs typeface="Aparajita" panose="020B0502040204020203" pitchFamily="18" charset="0"/>
                      </a:endParaRPr>
                    </a:p>
                  </a:txBody>
                  <a:tcPr marL="7620" marR="7620" marT="7620" marB="0" anchor="ctr"/>
                </a:tc>
                <a:tc>
                  <a:txBody>
                    <a:bodyPr/>
                    <a:lstStyle/>
                    <a:p>
                      <a:pPr algn="ctr" fontAlgn="ctr"/>
                      <a:r>
                        <a:rPr lang="en-GB" sz="1600" u="none" strike="noStrike" dirty="0">
                          <a:solidFill>
                            <a:schemeClr val="accent3"/>
                          </a:solidFill>
                          <a:effectLst/>
                          <a:latin typeface="Aparajita" panose="020B0502040204020203" pitchFamily="18" charset="0"/>
                          <a:cs typeface="Aparajita" panose="020B0502040204020203" pitchFamily="18" charset="0"/>
                        </a:rPr>
                        <a:t> </a:t>
                      </a:r>
                      <a:endParaRPr lang="en-GB" sz="1600" b="0" i="0" u="none" strike="noStrike" dirty="0">
                        <a:solidFill>
                          <a:schemeClr val="accent3"/>
                        </a:solidFill>
                        <a:effectLst/>
                        <a:latin typeface="Aparajita" panose="020B0502040204020203" pitchFamily="18" charset="0"/>
                        <a:cs typeface="Aparajita" panose="020B0502040204020203" pitchFamily="18"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 xmlns:a16="http://schemas.microsoft.com/office/drawing/2014/main" val="629492601"/>
                  </a:ext>
                </a:extLst>
              </a:tr>
              <a:tr h="384572">
                <a:tc>
                  <a:txBody>
                    <a:bodyPr/>
                    <a:lstStyle/>
                    <a:p>
                      <a:pPr algn="ctr" fontAlgn="ctr"/>
                      <a:r>
                        <a:rPr lang="en-GB" sz="1600" u="none" strike="noStrike" dirty="0">
                          <a:solidFill>
                            <a:schemeClr val="accent3"/>
                          </a:solidFill>
                          <a:effectLst/>
                          <a:latin typeface="Aparajita" panose="02020603050405020304" pitchFamily="18" charset="0"/>
                          <a:cs typeface="Aparajita" panose="02020603050405020304" pitchFamily="18" charset="0"/>
                        </a:rPr>
                        <a:t>1.</a:t>
                      </a:r>
                      <a:endParaRPr lang="en-GB" sz="1600" b="0" i="0" u="none" strike="noStrike" dirty="0">
                        <a:solidFill>
                          <a:schemeClr val="accent3"/>
                        </a:solidFill>
                        <a:effectLst/>
                        <a:latin typeface="Aparajita" panose="02020603050405020304" pitchFamily="18" charset="0"/>
                        <a:cs typeface="Aparajita" panose="02020603050405020304" pitchFamily="18" charset="0"/>
                      </a:endParaRPr>
                    </a:p>
                  </a:txBody>
                  <a:tcPr marL="7620" marR="7620" marT="7620" marB="0" anchor="ctr"/>
                </a:tc>
                <a:tc>
                  <a:txBody>
                    <a:bodyPr/>
                    <a:lstStyle/>
                    <a:p>
                      <a:pPr algn="ctr" fontAlgn="ctr"/>
                      <a:r>
                        <a:rPr lang="en-GB" sz="1200" u="none" strike="noStrike" dirty="0">
                          <a:solidFill>
                            <a:schemeClr val="accent1">
                              <a:lumMod val="50000"/>
                            </a:schemeClr>
                          </a:solidFill>
                          <a:effectLst/>
                        </a:rPr>
                        <a:t>Š</a:t>
                      </a:r>
                      <a:endParaRPr lang="en-GB" sz="1200" b="0" i="0" u="none" strike="noStrike" dirty="0">
                        <a:solidFill>
                          <a:schemeClr val="accent1">
                            <a:lumMod val="50000"/>
                          </a:schemeClr>
                        </a:solidFill>
                        <a:effectLst/>
                        <a:latin typeface="Calibri" panose="020F0502020204030204" pitchFamily="34" charset="0"/>
                      </a:endParaRPr>
                    </a:p>
                  </a:txBody>
                  <a:tcPr marL="7620" marR="7620" marT="7620" marB="0" anchor="ctr"/>
                </a:tc>
                <a:tc>
                  <a:txBody>
                    <a:bodyPr/>
                    <a:lstStyle/>
                    <a:p>
                      <a:pPr algn="ctr" fontAlgn="ctr"/>
                      <a:r>
                        <a:rPr lang="en-GB" sz="1200" u="none" strike="noStrike" dirty="0">
                          <a:solidFill>
                            <a:schemeClr val="accent1">
                              <a:lumMod val="50000"/>
                            </a:schemeClr>
                          </a:solidFill>
                          <a:effectLst/>
                        </a:rPr>
                        <a:t>Ī</a:t>
                      </a:r>
                      <a:endParaRPr lang="en-GB" sz="1200" b="0" i="0" u="none" strike="noStrike" dirty="0">
                        <a:solidFill>
                          <a:schemeClr val="accent1">
                            <a:lumMod val="50000"/>
                          </a:schemeClr>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dirty="0">
                          <a:solidFill>
                            <a:schemeClr val="accent1">
                              <a:lumMod val="50000"/>
                            </a:schemeClr>
                          </a:solidFill>
                          <a:effectLst/>
                        </a:rPr>
                        <a:t>Z</a:t>
                      </a:r>
                      <a:endParaRPr lang="en-GB" sz="1200" b="0" i="0" u="none" strike="noStrike" dirty="0">
                        <a:solidFill>
                          <a:schemeClr val="accent1">
                            <a:lumMod val="50000"/>
                          </a:schemeClr>
                        </a:solidFill>
                        <a:effectLst/>
                        <a:latin typeface="Calibri" panose="020F0502020204030204" pitchFamily="34" charset="0"/>
                      </a:endParaRPr>
                    </a:p>
                  </a:txBody>
                  <a:tcPr marL="7620" marR="7620" marT="7620" marB="0" anchor="ctr"/>
                </a:tc>
                <a:tc>
                  <a:txBody>
                    <a:bodyPr/>
                    <a:lstStyle/>
                    <a:p>
                      <a:pPr algn="ctr" fontAlgn="ctr"/>
                      <a:r>
                        <a:rPr lang="en-GB" sz="1200" u="none" strike="noStrike" dirty="0">
                          <a:effectLst/>
                        </a:rPr>
                        <a:t> </a:t>
                      </a:r>
                      <a:endParaRPr lang="en-GB" sz="12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 xmlns:a16="http://schemas.microsoft.com/office/drawing/2014/main" val="3176274464"/>
                  </a:ext>
                </a:extLst>
              </a:tr>
              <a:tr h="384572">
                <a:tc>
                  <a:txBody>
                    <a:bodyPr/>
                    <a:lstStyle/>
                    <a:p>
                      <a:pPr algn="ctr" fontAlgn="ctr"/>
                      <a:r>
                        <a:rPr lang="en-GB" sz="1600" u="none" strike="noStrike" dirty="0">
                          <a:solidFill>
                            <a:schemeClr val="accent3"/>
                          </a:solidFill>
                          <a:effectLst/>
                          <a:latin typeface="Aparajita" panose="02020603050405020304" pitchFamily="18" charset="0"/>
                          <a:cs typeface="Aparajita" panose="02020603050405020304" pitchFamily="18" charset="0"/>
                        </a:rPr>
                        <a:t> </a:t>
                      </a:r>
                      <a:endParaRPr lang="en-GB" sz="1600" b="0" i="0" u="none" strike="noStrike" dirty="0">
                        <a:solidFill>
                          <a:schemeClr val="accent3"/>
                        </a:solidFill>
                        <a:effectLst/>
                        <a:latin typeface="Aparajita" panose="02020603050405020304" pitchFamily="18" charset="0"/>
                        <a:cs typeface="Aparajita" panose="02020603050405020304" pitchFamily="18" charset="0"/>
                      </a:endParaRPr>
                    </a:p>
                  </a:txBody>
                  <a:tcPr marL="7620" marR="7620" marT="7620" marB="0" anchor="ctr"/>
                </a:tc>
                <a:tc>
                  <a:txBody>
                    <a:bodyPr/>
                    <a:lstStyle/>
                    <a:p>
                      <a:pPr algn="ctr" fontAlgn="ctr"/>
                      <a:r>
                        <a:rPr lang="en-GB" sz="1200" u="none" strike="noStrike" dirty="0">
                          <a:solidFill>
                            <a:schemeClr val="accent1">
                              <a:lumMod val="50000"/>
                            </a:schemeClr>
                          </a:solidFill>
                          <a:effectLst/>
                        </a:rPr>
                        <a:t>R</a:t>
                      </a:r>
                      <a:endParaRPr lang="en-GB" sz="1200" b="0" i="0" u="none" strike="noStrike" dirty="0">
                        <a:solidFill>
                          <a:schemeClr val="accent1">
                            <a:lumMod val="50000"/>
                          </a:schemeClr>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dirty="0">
                          <a:solidFill>
                            <a:schemeClr val="accent1">
                              <a:lumMod val="50000"/>
                            </a:schemeClr>
                          </a:solidFill>
                          <a:effectLst/>
                        </a:rPr>
                        <a:t>I</a:t>
                      </a:r>
                      <a:endParaRPr lang="en-GB" sz="1200" b="0" i="0" u="none" strike="noStrike" dirty="0">
                        <a:solidFill>
                          <a:schemeClr val="accent1">
                            <a:lumMod val="50000"/>
                          </a:schemeClr>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 xmlns:a16="http://schemas.microsoft.com/office/drawing/2014/main" val="3537275078"/>
                  </a:ext>
                </a:extLst>
              </a:tr>
              <a:tr h="384572">
                <a:tc>
                  <a:txBody>
                    <a:bodyPr/>
                    <a:lstStyle/>
                    <a:p>
                      <a:pPr algn="ctr" fontAlgn="ctr"/>
                      <a:r>
                        <a:rPr lang="en-GB" sz="1600" u="none" strike="noStrike" dirty="0">
                          <a:solidFill>
                            <a:schemeClr val="accent3"/>
                          </a:solidFill>
                          <a:effectLst/>
                          <a:latin typeface="Aparajita" panose="02020603050405020304" pitchFamily="18" charset="0"/>
                          <a:cs typeface="Aparajita" panose="02020603050405020304" pitchFamily="18" charset="0"/>
                        </a:rPr>
                        <a:t> </a:t>
                      </a:r>
                      <a:endParaRPr lang="en-GB" sz="1600" b="0" i="0" u="none" strike="noStrike" dirty="0">
                        <a:solidFill>
                          <a:schemeClr val="accent3"/>
                        </a:solidFill>
                        <a:effectLst/>
                        <a:latin typeface="Aparajita" panose="02020603050405020304" pitchFamily="18" charset="0"/>
                        <a:cs typeface="Aparajita" panose="02020603050405020304" pitchFamily="18" charset="0"/>
                      </a:endParaRPr>
                    </a:p>
                  </a:txBody>
                  <a:tcPr marL="7620" marR="7620" marT="7620" marB="0" anchor="ctr"/>
                </a:tc>
                <a:tc>
                  <a:txBody>
                    <a:bodyPr/>
                    <a:lstStyle/>
                    <a:p>
                      <a:pPr algn="ctr" fontAlgn="ctr"/>
                      <a:r>
                        <a:rPr lang="en-GB" sz="1200" u="none" strike="noStrike" dirty="0">
                          <a:solidFill>
                            <a:schemeClr val="accent1">
                              <a:lumMod val="50000"/>
                            </a:schemeClr>
                          </a:solidFill>
                          <a:effectLst/>
                        </a:rPr>
                        <a:t>E</a:t>
                      </a:r>
                      <a:endParaRPr lang="en-GB" sz="1200" b="0" i="0" u="none" strike="noStrike" dirty="0">
                        <a:solidFill>
                          <a:schemeClr val="accent1">
                            <a:lumMod val="50000"/>
                          </a:schemeClr>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dirty="0">
                          <a:solidFill>
                            <a:schemeClr val="accent1">
                              <a:lumMod val="50000"/>
                            </a:schemeClr>
                          </a:solidFill>
                          <a:effectLst/>
                        </a:rPr>
                        <a:t>N</a:t>
                      </a:r>
                      <a:endParaRPr lang="en-GB" sz="1200" b="0" i="0" u="none" strike="noStrike" dirty="0">
                        <a:solidFill>
                          <a:schemeClr val="accent1">
                            <a:lumMod val="50000"/>
                          </a:schemeClr>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extLst>
                  <a:ext uri="{0D108BD9-81ED-4DB2-BD59-A6C34878D82A}">
                    <a16:rowId xmlns="" xmlns:a16="http://schemas.microsoft.com/office/drawing/2014/main" val="3335210581"/>
                  </a:ext>
                </a:extLst>
              </a:tr>
              <a:tr h="384572">
                <a:tc>
                  <a:txBody>
                    <a:bodyPr/>
                    <a:lstStyle/>
                    <a:p>
                      <a:pPr algn="ctr" fontAlgn="ctr"/>
                      <a:r>
                        <a:rPr lang="en-GB" sz="1600" u="none" strike="noStrike" dirty="0">
                          <a:solidFill>
                            <a:schemeClr val="accent3"/>
                          </a:solidFill>
                          <a:effectLst/>
                          <a:latin typeface="Aparajita" panose="02020603050405020304" pitchFamily="18" charset="0"/>
                          <a:cs typeface="Aparajita" panose="02020603050405020304" pitchFamily="18" charset="0"/>
                        </a:rPr>
                        <a:t>2.</a:t>
                      </a:r>
                      <a:endParaRPr lang="en-GB" sz="1600" b="0" i="0" u="none" strike="noStrike" dirty="0">
                        <a:solidFill>
                          <a:schemeClr val="accent3"/>
                        </a:solidFill>
                        <a:effectLst/>
                        <a:latin typeface="Aparajita" panose="02020603050405020304" pitchFamily="18" charset="0"/>
                        <a:cs typeface="Aparajita" panose="02020603050405020304" pitchFamily="18" charset="0"/>
                      </a:endParaRPr>
                    </a:p>
                  </a:txBody>
                  <a:tcPr marL="7620" marR="7620" marT="7620" marB="0" anchor="ctr"/>
                </a:tc>
                <a:tc>
                  <a:txBody>
                    <a:bodyPr/>
                    <a:lstStyle/>
                    <a:p>
                      <a:pPr algn="ctr" fontAlgn="ctr"/>
                      <a:r>
                        <a:rPr lang="en-GB" sz="1200" u="none" strike="noStrike" dirty="0">
                          <a:solidFill>
                            <a:schemeClr val="accent1">
                              <a:lumMod val="50000"/>
                            </a:schemeClr>
                          </a:solidFill>
                          <a:effectLst/>
                        </a:rPr>
                        <a:t>I</a:t>
                      </a:r>
                      <a:endParaRPr lang="en-GB" sz="1200" b="0" i="0" u="none" strike="noStrike" dirty="0">
                        <a:solidFill>
                          <a:schemeClr val="accent1">
                            <a:lumMod val="50000"/>
                          </a:schemeClr>
                        </a:solidFill>
                        <a:effectLst/>
                        <a:latin typeface="Calibri" panose="020F0502020204030204" pitchFamily="34" charset="0"/>
                      </a:endParaRPr>
                    </a:p>
                  </a:txBody>
                  <a:tcPr marL="7620" marR="7620" marT="7620" marB="0" anchor="ctr"/>
                </a:tc>
                <a:tc>
                  <a:txBody>
                    <a:bodyPr/>
                    <a:lstStyle/>
                    <a:p>
                      <a:pPr algn="ctr" fontAlgn="ctr"/>
                      <a:r>
                        <a:rPr lang="en-GB" sz="1200" u="none" strike="noStrike" dirty="0">
                          <a:solidFill>
                            <a:schemeClr val="accent1">
                              <a:lumMod val="50000"/>
                            </a:schemeClr>
                          </a:solidFill>
                          <a:effectLst/>
                        </a:rPr>
                        <a:t>K</a:t>
                      </a:r>
                      <a:endParaRPr lang="en-GB" sz="1200" b="0" i="0" u="none" strike="noStrike" dirty="0">
                        <a:solidFill>
                          <a:schemeClr val="accent1">
                            <a:lumMod val="50000"/>
                          </a:schemeClr>
                        </a:solidFill>
                        <a:effectLst/>
                        <a:latin typeface="Calibri" panose="020F0502020204030204" pitchFamily="34" charset="0"/>
                      </a:endParaRPr>
                    </a:p>
                  </a:txBody>
                  <a:tcPr marL="7620" marR="7620" marT="7620" marB="0" anchor="ctr"/>
                </a:tc>
                <a:tc>
                  <a:txBody>
                    <a:bodyPr/>
                    <a:lstStyle/>
                    <a:p>
                      <a:pPr algn="ctr" fontAlgn="ctr"/>
                      <a:r>
                        <a:rPr lang="en-GB" sz="1200" u="none" strike="noStrike" dirty="0">
                          <a:solidFill>
                            <a:schemeClr val="accent1">
                              <a:lumMod val="50000"/>
                            </a:schemeClr>
                          </a:solidFill>
                          <a:effectLst/>
                        </a:rPr>
                        <a:t>K</a:t>
                      </a:r>
                      <a:endParaRPr lang="en-GB" sz="1200" b="0" i="0" u="none" strike="noStrike" dirty="0">
                        <a:solidFill>
                          <a:schemeClr val="accent1">
                            <a:lumMod val="50000"/>
                          </a:schemeClr>
                        </a:solidFill>
                        <a:effectLst/>
                        <a:latin typeface="Calibri" panose="020F0502020204030204" pitchFamily="34" charset="0"/>
                      </a:endParaRPr>
                    </a:p>
                  </a:txBody>
                  <a:tcPr marL="7620" marR="7620" marT="7620" marB="0" anchor="ctr"/>
                </a:tc>
                <a:tc>
                  <a:txBody>
                    <a:bodyPr/>
                    <a:lstStyle/>
                    <a:p>
                      <a:pPr algn="ctr" fontAlgn="ctr"/>
                      <a:r>
                        <a:rPr lang="en-GB" sz="1200" u="none" strike="noStrike" dirty="0">
                          <a:solidFill>
                            <a:schemeClr val="accent1">
                              <a:lumMod val="50000"/>
                            </a:schemeClr>
                          </a:solidFill>
                          <a:effectLst/>
                        </a:rPr>
                        <a:t>A</a:t>
                      </a:r>
                      <a:endParaRPr lang="en-GB" sz="1200" b="0" i="0" u="none" strike="noStrike" dirty="0">
                        <a:solidFill>
                          <a:schemeClr val="accent1">
                            <a:lumMod val="50000"/>
                          </a:schemeClr>
                        </a:solidFill>
                        <a:effectLst/>
                        <a:latin typeface="Calibri" panose="020F0502020204030204" pitchFamily="34" charset="0"/>
                      </a:endParaRPr>
                    </a:p>
                  </a:txBody>
                  <a:tcPr marL="7620" marR="7620" marT="7620" marB="0" anchor="ctr"/>
                </a:tc>
                <a:tc>
                  <a:txBody>
                    <a:bodyPr/>
                    <a:lstStyle/>
                    <a:p>
                      <a:pPr algn="ctr" fontAlgn="ctr"/>
                      <a:r>
                        <a:rPr lang="en-GB" sz="1200" u="none" strike="noStrike" dirty="0">
                          <a:solidFill>
                            <a:schemeClr val="accent1">
                              <a:lumMod val="50000"/>
                            </a:schemeClr>
                          </a:solidFill>
                          <a:effectLst/>
                        </a:rPr>
                        <a:t>T</a:t>
                      </a:r>
                      <a:endParaRPr lang="en-GB" sz="1200" b="0" i="0" u="none" strike="noStrike" dirty="0">
                        <a:solidFill>
                          <a:schemeClr val="accent1">
                            <a:lumMod val="50000"/>
                          </a:schemeClr>
                        </a:solidFill>
                        <a:effectLst/>
                        <a:latin typeface="Calibri" panose="020F0502020204030204" pitchFamily="34" charset="0"/>
                      </a:endParaRPr>
                    </a:p>
                  </a:txBody>
                  <a:tcPr marL="7620" marR="7620" marT="7620" marB="0" anchor="ctr"/>
                </a:tc>
                <a:tc>
                  <a:txBody>
                    <a:bodyPr/>
                    <a:lstStyle/>
                    <a:p>
                      <a:pPr algn="ctr" fontAlgn="ctr"/>
                      <a:r>
                        <a:rPr lang="en-GB" sz="1200" u="none" strike="noStrike" dirty="0">
                          <a:solidFill>
                            <a:schemeClr val="accent1">
                              <a:lumMod val="50000"/>
                            </a:schemeClr>
                          </a:solidFill>
                          <a:effectLst/>
                        </a:rPr>
                        <a:t>R</a:t>
                      </a:r>
                      <a:endParaRPr lang="en-GB" sz="1200" b="0" i="0" u="none" strike="noStrike" dirty="0">
                        <a:solidFill>
                          <a:schemeClr val="accent1">
                            <a:lumMod val="50000"/>
                          </a:schemeClr>
                        </a:solidFill>
                        <a:effectLst/>
                        <a:latin typeface="Calibri" panose="020F0502020204030204" pitchFamily="34" charset="0"/>
                      </a:endParaRPr>
                    </a:p>
                  </a:txBody>
                  <a:tcPr marL="7620" marR="7620" marT="7620" marB="0" anchor="ctr"/>
                </a:tc>
                <a:tc>
                  <a:txBody>
                    <a:bodyPr/>
                    <a:lstStyle/>
                    <a:p>
                      <a:pPr algn="ctr" fontAlgn="ctr"/>
                      <a:r>
                        <a:rPr lang="en-GB" sz="1200" u="none" strike="noStrike" dirty="0">
                          <a:solidFill>
                            <a:schemeClr val="accent1">
                              <a:lumMod val="50000"/>
                            </a:schemeClr>
                          </a:solidFill>
                          <a:effectLst/>
                        </a:rPr>
                        <a:t>S</a:t>
                      </a:r>
                      <a:endParaRPr lang="en-GB" sz="1200" b="0" i="0" u="none" strike="noStrike" dirty="0">
                        <a:solidFill>
                          <a:schemeClr val="accent1">
                            <a:lumMod val="50000"/>
                          </a:schemeClr>
                        </a:solidFill>
                        <a:effectLst/>
                        <a:latin typeface="Calibri" panose="020F0502020204030204" pitchFamily="34" charset="0"/>
                      </a:endParaRPr>
                    </a:p>
                  </a:txBody>
                  <a:tcPr marL="7620" marR="7620" marT="7620" marB="0" anchor="ctr"/>
                </a:tc>
                <a:extLst>
                  <a:ext uri="{0D108BD9-81ED-4DB2-BD59-A6C34878D82A}">
                    <a16:rowId xmlns="" xmlns:a16="http://schemas.microsoft.com/office/drawing/2014/main" val="3897198775"/>
                  </a:ext>
                </a:extLst>
              </a:tr>
              <a:tr h="384572">
                <a:tc>
                  <a:txBody>
                    <a:bodyPr/>
                    <a:lstStyle/>
                    <a:p>
                      <a:pPr algn="ctr" fontAlgn="ctr"/>
                      <a:r>
                        <a:rPr lang="en-GB" sz="1600" u="none" strike="noStrike" dirty="0">
                          <a:effectLst/>
                          <a:latin typeface="Aparajita" panose="02020603050405020304" pitchFamily="18" charset="0"/>
                          <a:cs typeface="Aparajita" panose="02020603050405020304" pitchFamily="18" charset="0"/>
                        </a:rPr>
                        <a:t> </a:t>
                      </a:r>
                      <a:endParaRPr lang="en-GB" sz="1600" b="0" i="0" u="none" strike="noStrike" dirty="0">
                        <a:solidFill>
                          <a:srgbClr val="000000"/>
                        </a:solidFill>
                        <a:effectLst/>
                        <a:latin typeface="Aparajita" panose="02020603050405020304" pitchFamily="18" charset="0"/>
                        <a:cs typeface="Aparajita" panose="02020603050405020304" pitchFamily="18" charset="0"/>
                      </a:endParaRPr>
                    </a:p>
                  </a:txBody>
                  <a:tcPr marL="7620" marR="7620" marT="7620" marB="0" anchor="ctr"/>
                </a:tc>
                <a:tc>
                  <a:txBody>
                    <a:bodyPr/>
                    <a:lstStyle/>
                    <a:p>
                      <a:pPr algn="ctr" fontAlgn="ctr"/>
                      <a:r>
                        <a:rPr lang="en-GB" sz="1200" u="none" strike="noStrike" dirty="0">
                          <a:solidFill>
                            <a:schemeClr val="accent1">
                              <a:lumMod val="50000"/>
                            </a:schemeClr>
                          </a:solidFill>
                          <a:effectLst/>
                        </a:rPr>
                        <a:t>Z</a:t>
                      </a:r>
                      <a:endParaRPr lang="en-GB" sz="1200" b="0" i="0" u="none" strike="noStrike" dirty="0">
                        <a:solidFill>
                          <a:schemeClr val="accent1">
                            <a:lumMod val="50000"/>
                          </a:schemeClr>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dirty="0">
                          <a:effectLst/>
                        </a:rPr>
                        <a:t> </a:t>
                      </a:r>
                      <a:endParaRPr lang="en-GB" sz="12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a:effectLst/>
                        </a:rPr>
                        <a:t> </a:t>
                      </a:r>
                      <a:endParaRPr lang="en-GB" sz="1200" b="0" i="0" u="none" strike="noStrike">
                        <a:solidFill>
                          <a:srgbClr val="000000"/>
                        </a:solidFill>
                        <a:effectLst/>
                        <a:latin typeface="Calibri" panose="020F0502020204030204" pitchFamily="34" charset="0"/>
                      </a:endParaRPr>
                    </a:p>
                  </a:txBody>
                  <a:tcPr marL="7620" marR="7620" marT="7620" marB="0" anchor="ctr"/>
                </a:tc>
                <a:tc>
                  <a:txBody>
                    <a:bodyPr/>
                    <a:lstStyle/>
                    <a:p>
                      <a:pPr algn="ctr" fontAlgn="ctr"/>
                      <a:r>
                        <a:rPr lang="en-GB" sz="1200" u="none" strike="noStrike" dirty="0">
                          <a:effectLst/>
                        </a:rPr>
                        <a:t> </a:t>
                      </a:r>
                      <a:endParaRPr lang="en-GB" sz="1200" b="0" i="0" u="none" strike="noStrike" dirty="0">
                        <a:solidFill>
                          <a:srgbClr val="000000"/>
                        </a:solidFill>
                        <a:effectLst/>
                        <a:latin typeface="Calibri" panose="020F0502020204030204" pitchFamily="34" charset="0"/>
                      </a:endParaRPr>
                    </a:p>
                  </a:txBody>
                  <a:tcPr marL="7620" marR="7620" marT="7620" marB="0" anchor="ctr"/>
                </a:tc>
                <a:extLst>
                  <a:ext uri="{0D108BD9-81ED-4DB2-BD59-A6C34878D82A}">
                    <a16:rowId xmlns="" xmlns:a16="http://schemas.microsoft.com/office/drawing/2014/main" val="1590572546"/>
                  </a:ext>
                </a:extLst>
              </a:tr>
            </a:tbl>
          </a:graphicData>
        </a:graphic>
      </p:graphicFrame>
      <p:graphicFrame>
        <p:nvGraphicFramePr>
          <p:cNvPr id="7" name="Tabula 6">
            <a:extLst>
              <a:ext uri="{FF2B5EF4-FFF2-40B4-BE49-F238E27FC236}">
                <a16:creationId xmlns="" xmlns:a16="http://schemas.microsoft.com/office/drawing/2014/main" id="{285CED59-792A-4CEA-A1A1-EDBDC1901777}"/>
              </a:ext>
            </a:extLst>
          </p:cNvPr>
          <p:cNvGraphicFramePr>
            <a:graphicFrameLocks noGrp="1"/>
          </p:cNvGraphicFramePr>
          <p:nvPr>
            <p:extLst>
              <p:ext uri="{D42A27DB-BD31-4B8C-83A1-F6EECF244321}">
                <p14:modId xmlns:p14="http://schemas.microsoft.com/office/powerpoint/2010/main" val="3197766703"/>
              </p:ext>
            </p:extLst>
          </p:nvPr>
        </p:nvGraphicFramePr>
        <p:xfrm>
          <a:off x="7093253" y="1895949"/>
          <a:ext cx="4690374" cy="1950720"/>
        </p:xfrm>
        <a:graphic>
          <a:graphicData uri="http://schemas.openxmlformats.org/drawingml/2006/table">
            <a:tbl>
              <a:tblPr firstRow="1" firstCol="1" bandRow="1">
                <a:tableStyleId>{5C22544A-7EE6-4342-B048-85BDC9FD1C3A}</a:tableStyleId>
              </a:tblPr>
              <a:tblGrid>
                <a:gridCol w="2345187">
                  <a:extLst>
                    <a:ext uri="{9D8B030D-6E8A-4147-A177-3AD203B41FA5}">
                      <a16:colId xmlns="" xmlns:a16="http://schemas.microsoft.com/office/drawing/2014/main" val="651293929"/>
                    </a:ext>
                  </a:extLst>
                </a:gridCol>
                <a:gridCol w="2345187">
                  <a:extLst>
                    <a:ext uri="{9D8B030D-6E8A-4147-A177-3AD203B41FA5}">
                      <a16:colId xmlns="" xmlns:a16="http://schemas.microsoft.com/office/drawing/2014/main" val="4188151091"/>
                    </a:ext>
                  </a:extLst>
                </a:gridCol>
              </a:tblGrid>
              <a:tr h="1837492">
                <a:tc>
                  <a:txBody>
                    <a:bodyPr/>
                    <a:lstStyle/>
                    <a:p>
                      <a:pPr algn="just">
                        <a:lnSpc>
                          <a:spcPct val="150000"/>
                        </a:lnSpc>
                        <a:spcAft>
                          <a:spcPts val="800"/>
                        </a:spcAft>
                      </a:pPr>
                      <a:r>
                        <a:rPr lang="lv-LV" sz="1200" dirty="0">
                          <a:effectLst/>
                        </a:rPr>
                        <a:t>HORIZONTĀLI</a:t>
                      </a:r>
                      <a:endParaRPr lang="en-GB" sz="1100" dirty="0">
                        <a:effectLst/>
                      </a:endParaRPr>
                    </a:p>
                    <a:p>
                      <a:pPr algn="just">
                        <a:lnSpc>
                          <a:spcPct val="150000"/>
                        </a:lnSpc>
                        <a:spcAft>
                          <a:spcPts val="800"/>
                        </a:spcAft>
                      </a:pPr>
                      <a:r>
                        <a:rPr lang="lv-LV" sz="1200" dirty="0">
                          <a:effectLst/>
                        </a:rPr>
                        <a:t>1. Norādāmais vietniekvārds sieviešu dzimtē.</a:t>
                      </a:r>
                      <a:endParaRPr lang="en-GB" sz="1100" dirty="0">
                        <a:effectLst/>
                      </a:endParaRPr>
                    </a:p>
                    <a:p>
                      <a:pPr algn="just">
                        <a:lnSpc>
                          <a:spcPct val="150000"/>
                        </a:lnSpc>
                        <a:spcAft>
                          <a:spcPts val="800"/>
                        </a:spcAft>
                      </a:pPr>
                      <a:r>
                        <a:rPr lang="lv-LV" sz="1200" dirty="0">
                          <a:effectLst/>
                        </a:rPr>
                        <a:t>2. Nenoteiktais vietniekvārds vīriešu dzimtē.</a:t>
                      </a:r>
                      <a:endParaRPr lang="en-GB" sz="1100" dirty="0">
                        <a:effectLst/>
                      </a:endParaRPr>
                    </a:p>
                    <a:p>
                      <a:pPr algn="just">
                        <a:lnSpc>
                          <a:spcPct val="150000"/>
                        </a:lnSpc>
                        <a:spcAft>
                          <a:spcPts val="800"/>
                        </a:spcAft>
                      </a:pPr>
                      <a:r>
                        <a:rPr lang="lv-LV" sz="12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800"/>
                        </a:spcAft>
                      </a:pPr>
                      <a:r>
                        <a:rPr lang="lv-LV" sz="1200" dirty="0">
                          <a:effectLst/>
                        </a:rPr>
                        <a:t>VERTIKĀLI</a:t>
                      </a:r>
                      <a:endParaRPr lang="en-GB" sz="1100" dirty="0">
                        <a:effectLst/>
                      </a:endParaRPr>
                    </a:p>
                    <a:p>
                      <a:pPr algn="just">
                        <a:lnSpc>
                          <a:spcPct val="150000"/>
                        </a:lnSpc>
                        <a:spcAft>
                          <a:spcPts val="800"/>
                        </a:spcAft>
                      </a:pPr>
                      <a:r>
                        <a:rPr lang="lv-LV" sz="1200" dirty="0">
                          <a:effectLst/>
                        </a:rPr>
                        <a:t>1. Vārds, kas veidots no pats un reize.</a:t>
                      </a:r>
                      <a:endParaRPr lang="en-GB" sz="1100" dirty="0">
                        <a:effectLst/>
                      </a:endParaRPr>
                    </a:p>
                    <a:p>
                      <a:pPr algn="just">
                        <a:lnSpc>
                          <a:spcPct val="150000"/>
                        </a:lnSpc>
                        <a:spcAft>
                          <a:spcPts val="800"/>
                        </a:spcAft>
                      </a:pPr>
                      <a:r>
                        <a:rPr lang="lv-LV" sz="1200" dirty="0">
                          <a:effectLst/>
                        </a:rPr>
                        <a:t>2. Darbības vārda zināt 3. personas tagadnes forma.</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394736880"/>
                  </a:ext>
                </a:extLst>
              </a:tr>
            </a:tbl>
          </a:graphicData>
        </a:graphic>
      </p:graphicFrame>
      <p:sp>
        <p:nvSpPr>
          <p:cNvPr id="8" name="Rectangle 1">
            <a:extLst>
              <a:ext uri="{FF2B5EF4-FFF2-40B4-BE49-F238E27FC236}">
                <a16:creationId xmlns="" xmlns:a16="http://schemas.microsoft.com/office/drawing/2014/main" id="{D59D251C-9216-4DB2-A0D6-EED2797FCB0F}"/>
              </a:ext>
            </a:extLst>
          </p:cNvPr>
          <p:cNvSpPr>
            <a:spLocks noChangeArrowheads="1"/>
          </p:cNvSpPr>
          <p:nvPr/>
        </p:nvSpPr>
        <p:spPr bwMode="auto">
          <a:xfrm>
            <a:off x="8721551" y="626674"/>
            <a:ext cx="9744116" cy="437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3108243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600A2D02-7601-4431-A81A-152837019D7F}"/>
              </a:ext>
            </a:extLst>
          </p:cNvPr>
          <p:cNvSpPr txBox="1"/>
          <p:nvPr/>
        </p:nvSpPr>
        <p:spPr>
          <a:xfrm>
            <a:off x="2661081" y="104916"/>
            <a:ext cx="6103398" cy="464871"/>
          </a:xfrm>
          <a:prstGeom prst="rect">
            <a:avLst/>
          </a:prstGeom>
          <a:noFill/>
        </p:spPr>
        <p:txBody>
          <a:bodyPr wrap="square">
            <a:spAutoFit/>
          </a:bodyPr>
          <a:lstStyle/>
          <a:p>
            <a:pPr algn="ctr">
              <a:lnSpc>
                <a:spcPct val="150000"/>
              </a:lnSpc>
              <a:spcAft>
                <a:spcPts val="800"/>
              </a:spcAft>
            </a:pPr>
            <a:r>
              <a:rPr lang="lv-LV" sz="1800" b="1" dirty="0">
                <a:effectLst/>
                <a:latin typeface="Calibri" panose="020F0502020204030204" pitchFamily="34" charset="0"/>
                <a:ea typeface="Calibri" panose="020F0502020204030204" pitchFamily="34" charset="0"/>
                <a:cs typeface="Times New Roman" panose="02020603050405020304" pitchFamily="18" charset="0"/>
              </a:rPr>
              <a:t>PAREIZRAKSTĪBAS SIENA</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 xmlns:a16="http://schemas.microsoft.com/office/drawing/2014/main" id="{E3A30CF0-5736-487E-81EA-700242BF22DE}"/>
              </a:ext>
            </a:extLst>
          </p:cNvPr>
          <p:cNvSpPr txBox="1"/>
          <p:nvPr/>
        </p:nvSpPr>
        <p:spPr>
          <a:xfrm>
            <a:off x="2661081" y="569787"/>
            <a:ext cx="6103398" cy="1501052"/>
          </a:xfrm>
          <a:prstGeom prst="rect">
            <a:avLst/>
          </a:prstGeom>
          <a:noFill/>
        </p:spPr>
        <p:txBody>
          <a:bodyPr wrap="square">
            <a:spAutoFit/>
          </a:bodyPr>
          <a:lstStyle/>
          <a:p>
            <a:pPr algn="ctr">
              <a:lnSpc>
                <a:spcPct val="150000"/>
              </a:lnSpc>
              <a:spcAft>
                <a:spcPts val="800"/>
              </a:spcAft>
            </a:pPr>
            <a:r>
              <a:rPr lang="lv-LV" sz="1800" b="1" dirty="0">
                <a:effectLst/>
                <a:latin typeface="Calibri" panose="020F0502020204030204" pitchFamily="34" charset="0"/>
                <a:ea typeface="Calibri" panose="020F0502020204030204" pitchFamily="34" charset="0"/>
                <a:cs typeface="Times New Roman" panose="02020603050405020304" pitchFamily="18" charset="0"/>
              </a:rPr>
              <a:t>(Sadarbība ar mākslas skolotāju)</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lv-LV" sz="1800" b="1" dirty="0">
                <a:effectLst/>
                <a:latin typeface="Calibri" panose="020F0502020204030204" pitchFamily="34" charset="0"/>
                <a:ea typeface="Calibri" panose="020F0502020204030204" pitchFamily="34" charset="0"/>
                <a:cs typeface="Times New Roman" panose="02020603050405020304" pitchFamily="18" charset="0"/>
              </a:rPr>
              <a:t>		Katram skolēnam jāuzraksta vārds grafiti stilā. </a:t>
            </a:r>
            <a:endParaRPr lang="lv-LV" b="1" dirty="0">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800"/>
              </a:spcAft>
            </a:pPr>
            <a:r>
              <a:rPr lang="lv-LV" sz="1800" b="1" dirty="0">
                <a:effectLst/>
                <a:latin typeface="Calibri" panose="020F0502020204030204" pitchFamily="34" charset="0"/>
                <a:ea typeface="Calibri" panose="020F0502020204030204" pitchFamily="34" charset="0"/>
                <a:cs typeface="Times New Roman" panose="02020603050405020304" pitchFamily="18" charset="0"/>
              </a:rPr>
              <a:t>  Uzdevumu  var veikt uz lapas vai uz sienas.</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 xmlns:a16="http://schemas.microsoft.com/office/drawing/2014/main" id="{FE40EF0B-3E8E-40B1-94C3-991709C0A0D8}"/>
              </a:ext>
            </a:extLst>
          </p:cNvPr>
          <p:cNvSpPr txBox="1"/>
          <p:nvPr/>
        </p:nvSpPr>
        <p:spPr>
          <a:xfrm>
            <a:off x="-7398" y="1887328"/>
            <a:ext cx="6103398" cy="3796873"/>
          </a:xfrm>
          <a:prstGeom prst="rect">
            <a:avLst/>
          </a:prstGeom>
          <a:noFill/>
        </p:spPr>
        <p:txBody>
          <a:bodyPr wrap="square">
            <a:spAutoFit/>
          </a:bodyPr>
          <a:lstStyle/>
          <a:p>
            <a:pPr>
              <a:lnSpc>
                <a:spcPct val="150000"/>
              </a:lnSpc>
              <a:spcAft>
                <a:spcPts val="800"/>
              </a:spcAft>
            </a:pPr>
            <a:r>
              <a:rPr lang="lv-LV"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en-GB" sz="9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3600" dirty="0">
                <a:effectLst/>
                <a:highlight>
                  <a:srgbClr val="FFFF00"/>
                </a:highlight>
                <a:latin typeface="Showcard Gothic" panose="04020904020102020604" pitchFamily="82" charset="0"/>
                <a:ea typeface="Calibri" panose="020F0502020204030204" pitchFamily="34" charset="0"/>
                <a:cs typeface="Times New Roman" panose="02020603050405020304" pitchFamily="18" charset="0"/>
              </a:rPr>
              <a:t>PAŠREIZ</a:t>
            </a:r>
            <a:endParaRPr lang="en-GB" sz="3600" dirty="0">
              <a:effectLst/>
              <a:latin typeface="Showcard Gothic" panose="04020904020102020604" pitchFamily="82" charset="0"/>
              <a:ea typeface="Calibri" panose="020F0502020204030204" pitchFamily="34" charset="0"/>
              <a:cs typeface="Times New Roman" panose="02020603050405020304" pitchFamily="18" charset="0"/>
            </a:endParaRPr>
          </a:p>
          <a:p>
            <a:pPr algn="ctr">
              <a:lnSpc>
                <a:spcPct val="107000"/>
              </a:lnSpc>
              <a:spcAft>
                <a:spcPts val="800"/>
              </a:spcAft>
            </a:pPr>
            <a:r>
              <a:rPr lang="en-GB" sz="3600" i="1" dirty="0">
                <a:effectLst/>
                <a:latin typeface="Umbra TL"/>
                <a:ea typeface="Calibri" panose="020F0502020204030204" pitchFamily="34" charset="0"/>
                <a:cs typeface="Times New Roman" panose="02020603050405020304" pitchFamily="18" charset="0"/>
              </a:rPr>
              <a:t> </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3600" dirty="0">
                <a:effectLst/>
                <a:highlight>
                  <a:srgbClr val="FF00FF"/>
                </a:highlight>
                <a:latin typeface="MV Boli" panose="02000500030200090000" pitchFamily="2" charset="0"/>
                <a:ea typeface="Calibri" panose="020F0502020204030204" pitchFamily="34" charset="0"/>
                <a:cs typeface="MV Boli" panose="02000500030200090000" pitchFamily="2" charset="0"/>
              </a:rPr>
              <a:t>ZINA</a:t>
            </a:r>
            <a:endParaRPr lang="en-GB" sz="3600" dirty="0">
              <a:effectLst/>
              <a:latin typeface="MV Boli" panose="02000500030200090000" pitchFamily="2" charset="0"/>
              <a:ea typeface="Calibri" panose="020F0502020204030204" pitchFamily="34" charset="0"/>
              <a:cs typeface="MV Boli" panose="02000500030200090000" pitchFamily="2" charset="0"/>
            </a:endParaRPr>
          </a:p>
          <a:p>
            <a:pPr algn="ctr">
              <a:lnSpc>
                <a:spcPct val="107000"/>
              </a:lnSpc>
              <a:spcAft>
                <a:spcPts val="800"/>
              </a:spcAft>
            </a:pPr>
            <a:r>
              <a:rPr lang="en-GB" sz="3600" dirty="0">
                <a:effectLst/>
                <a:latin typeface="Umbra TL"/>
                <a:ea typeface="Calibri" panose="020F0502020204030204" pitchFamily="34" charset="0"/>
                <a:cs typeface="Times New Roman" panose="02020603050405020304" pitchFamily="18" charset="0"/>
              </a:rPr>
              <a:t> </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3600" dirty="0">
                <a:effectLst/>
                <a:highlight>
                  <a:srgbClr val="00FFFF"/>
                </a:highlight>
                <a:latin typeface="Papyrus" panose="03070502060502030205" pitchFamily="66" charset="0"/>
                <a:ea typeface="STXingkai" panose="020B0503020204020204" pitchFamily="2" charset="-122"/>
                <a:cs typeface="Times New Roman" panose="02020603050405020304" pitchFamily="18" charset="0"/>
              </a:rPr>
              <a:t>IKKATRS</a:t>
            </a:r>
            <a:endParaRPr lang="en-GB" sz="3600" dirty="0">
              <a:effectLst/>
              <a:latin typeface="Papyrus" panose="03070502060502030205" pitchFamily="66" charset="0"/>
              <a:ea typeface="STXingkai" panose="020B0503020204020204" pitchFamily="2" charset="-122"/>
              <a:cs typeface="Times New Roman" panose="02020603050405020304" pitchFamily="18" charset="0"/>
            </a:endParaRPr>
          </a:p>
        </p:txBody>
      </p:sp>
      <p:sp>
        <p:nvSpPr>
          <p:cNvPr id="11" name="TextBox 10">
            <a:extLst>
              <a:ext uri="{FF2B5EF4-FFF2-40B4-BE49-F238E27FC236}">
                <a16:creationId xmlns="" xmlns:a16="http://schemas.microsoft.com/office/drawing/2014/main" id="{2406D885-DB32-4F81-B9F0-F5389D0B52D3}"/>
              </a:ext>
            </a:extLst>
          </p:cNvPr>
          <p:cNvSpPr txBox="1"/>
          <p:nvPr/>
        </p:nvSpPr>
        <p:spPr>
          <a:xfrm>
            <a:off x="5007005" y="2176667"/>
            <a:ext cx="6986727" cy="2744982"/>
          </a:xfrm>
          <a:prstGeom prst="rect">
            <a:avLst/>
          </a:prstGeom>
          <a:noFill/>
        </p:spPr>
        <p:txBody>
          <a:bodyPr wrap="square">
            <a:spAutoFit/>
          </a:bodyPr>
          <a:lstStyle/>
          <a:p>
            <a:pPr algn="ctr">
              <a:lnSpc>
                <a:spcPct val="107000"/>
              </a:lnSpc>
              <a:spcAft>
                <a:spcPts val="800"/>
              </a:spcAft>
            </a:pPr>
            <a:r>
              <a:rPr lang="en-GB" sz="3600" dirty="0">
                <a:effectLst/>
                <a:latin typeface="Umbra TL"/>
                <a:ea typeface="Calibri" panose="020F0502020204030204" pitchFamily="34" charset="0"/>
                <a:cs typeface="Times New Roman" panose="02020603050405020304" pitchFamily="18" charset="0"/>
              </a:rPr>
              <a:t> </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3600" dirty="0">
                <a:effectLst/>
                <a:highlight>
                  <a:srgbClr val="00FF00"/>
                </a:highlight>
                <a:latin typeface="Wide Latin" panose="020A0A07050505020404" pitchFamily="18" charset="0"/>
                <a:ea typeface="Calibri" panose="020F0502020204030204" pitchFamily="34" charset="0"/>
                <a:cs typeface="Times New Roman" panose="02020603050405020304" pitchFamily="18" charset="0"/>
              </a:rPr>
              <a:t>ISTABA</a:t>
            </a:r>
            <a:endParaRPr lang="en-GB" sz="3600" dirty="0">
              <a:effectLst/>
              <a:latin typeface="Wide Latin" panose="020A0A070505050204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en-GB" sz="3600" dirty="0">
                <a:effectLst/>
                <a:latin typeface="Umbra TL"/>
                <a:ea typeface="Calibri" panose="020F0502020204030204" pitchFamily="34" charset="0"/>
                <a:cs typeface="Times New Roman" panose="02020603050405020304" pitchFamily="18" charset="0"/>
              </a:rPr>
              <a:t> </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3600" dirty="0">
                <a:effectLst/>
                <a:highlight>
                  <a:srgbClr val="D3D3D3"/>
                </a:highlight>
                <a:latin typeface="Kristen ITC" panose="03050502040202030202" pitchFamily="66" charset="0"/>
                <a:ea typeface="Calibri" panose="020F0502020204030204" pitchFamily="34" charset="0"/>
                <a:cs typeface="Times New Roman" panose="02020603050405020304" pitchFamily="18" charset="0"/>
              </a:rPr>
              <a:t>ALBUMS</a:t>
            </a:r>
            <a:endParaRPr lang="en-GB" sz="3600" dirty="0">
              <a:effectLst/>
              <a:latin typeface="Kristen ITC" panose="03050502040202030202"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403780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D625DDDB-35B5-4262-A8FF-E0F045D95A5E}"/>
              </a:ext>
            </a:extLst>
          </p:cNvPr>
          <p:cNvSpPr txBox="1"/>
          <p:nvPr/>
        </p:nvSpPr>
        <p:spPr>
          <a:xfrm>
            <a:off x="2776490" y="131550"/>
            <a:ext cx="6349753" cy="589072"/>
          </a:xfrm>
          <a:prstGeom prst="rect">
            <a:avLst/>
          </a:prstGeom>
          <a:noFill/>
        </p:spPr>
        <p:txBody>
          <a:bodyPr wrap="square">
            <a:spAutoFit/>
          </a:bodyPr>
          <a:lstStyle/>
          <a:p>
            <a:pPr algn="ctr">
              <a:lnSpc>
                <a:spcPct val="150000"/>
              </a:lnSpc>
              <a:spcAft>
                <a:spcPts val="800"/>
              </a:spcAft>
            </a:pPr>
            <a:r>
              <a:rPr lang="lv-LV" sz="2400" b="1" dirty="0">
                <a:effectLst/>
                <a:latin typeface="Calibri" panose="020F0502020204030204" pitchFamily="34" charset="0"/>
                <a:ea typeface="Calibri" panose="020F0502020204030204" pitchFamily="34" charset="0"/>
                <a:cs typeface="Times New Roman" panose="02020603050405020304" pitchFamily="18" charset="0"/>
              </a:rPr>
              <a:t>PAVĒLES IZTEIKSME</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 xmlns:a16="http://schemas.microsoft.com/office/drawing/2014/main" id="{FB441E5A-EF8B-4C8C-9EFA-BDF3D89D2234}"/>
              </a:ext>
            </a:extLst>
          </p:cNvPr>
          <p:cNvSpPr txBox="1"/>
          <p:nvPr/>
        </p:nvSpPr>
        <p:spPr>
          <a:xfrm>
            <a:off x="2899667" y="635766"/>
            <a:ext cx="6103398" cy="1711366"/>
          </a:xfrm>
          <a:prstGeom prst="rect">
            <a:avLst/>
          </a:prstGeom>
          <a:noFill/>
        </p:spPr>
        <p:txBody>
          <a:bodyPr wrap="square">
            <a:spAutoFit/>
          </a:bodyPr>
          <a:lstStyle/>
          <a:p>
            <a:pPr algn="just">
              <a:lnSpc>
                <a:spcPct val="150000"/>
              </a:lnSpc>
              <a:spcAft>
                <a:spcPts val="800"/>
              </a:spcAft>
            </a:pPr>
            <a:r>
              <a:rPr lang="lv-LV" sz="1800" dirty="0">
                <a:effectLst/>
                <a:latin typeface="Calibri" panose="020F0502020204030204" pitchFamily="34" charset="0"/>
                <a:ea typeface="Calibri" panose="020F0502020204030204" pitchFamily="34" charset="0"/>
                <a:cs typeface="Times New Roman" panose="02020603050405020304" pitchFamily="18" charset="0"/>
              </a:rPr>
              <a:t>Iesākam rītu ar vingrošanu! Ja skolotājs nosauc vārdu pavēles izteiksmē, tad skolēni izdara šo kustību, ja skolotājs nosauc darbības vārdu vienkāršās tagadnes īstenības izteiksmē, skolēni nepilda šo kustību. Ja kāds kļūdās, tad šim skolēnam jādod ķīla.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 xmlns:a16="http://schemas.microsoft.com/office/drawing/2014/main" id="{A124F07D-476D-4C31-893A-7DFC14EF3ABB}"/>
              </a:ext>
            </a:extLst>
          </p:cNvPr>
          <p:cNvSpPr txBox="1"/>
          <p:nvPr/>
        </p:nvSpPr>
        <p:spPr>
          <a:xfrm>
            <a:off x="2501283" y="2851348"/>
            <a:ext cx="6103398" cy="2019142"/>
          </a:xfrm>
          <a:prstGeom prst="rect">
            <a:avLst/>
          </a:prstGeom>
          <a:noFill/>
        </p:spPr>
        <p:txBody>
          <a:bodyPr wrap="square">
            <a:spAutoFit/>
          </a:bodyPr>
          <a:lstStyle/>
          <a:p>
            <a:pPr algn="just">
              <a:lnSpc>
                <a:spcPct val="150000"/>
              </a:lnSpc>
              <a:spcAft>
                <a:spcPts val="800"/>
              </a:spcAft>
            </a:pPr>
            <a:r>
              <a:rPr lang="lv-LV" sz="1800" b="1" dirty="0">
                <a:effectLst/>
                <a:latin typeface="Calibri" panose="020F0502020204030204" pitchFamily="34" charset="0"/>
                <a:ea typeface="Calibri" panose="020F0502020204030204" pitchFamily="34" charset="0"/>
                <a:cs typeface="Times New Roman" panose="02020603050405020304" pitchFamily="18" charset="0"/>
              </a:rPr>
              <a:t>Pieceļaties!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lv-LV" sz="1800" b="1" dirty="0">
                <a:effectLst/>
                <a:latin typeface="Calibri" panose="020F0502020204030204" pitchFamily="34" charset="0"/>
                <a:ea typeface="Calibri" panose="020F0502020204030204" pitchFamily="34" charset="0"/>
                <a:cs typeface="Times New Roman" panose="02020603050405020304" pitchFamily="18" charset="0"/>
              </a:rPr>
              <a:t>Atveriet grāmatu!</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lv-LV" sz="1800" b="1" dirty="0">
                <a:effectLst/>
                <a:latin typeface="Calibri" panose="020F0502020204030204" pitchFamily="34" charset="0"/>
                <a:ea typeface="Calibri" panose="020F0502020204030204" pitchFamily="34" charset="0"/>
                <a:cs typeface="Times New Roman" panose="02020603050405020304" pitchFamily="18" charset="0"/>
              </a:rPr>
              <a:t>Paņemat pildspalvu!</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lv-LV" sz="1800" b="1" dirty="0">
                <a:effectLst/>
                <a:latin typeface="Calibri" panose="020F0502020204030204" pitchFamily="34" charset="0"/>
                <a:ea typeface="Calibri" panose="020F0502020204030204" pitchFamily="34" charset="0"/>
                <a:cs typeface="Times New Roman" panose="02020603050405020304" pitchFamily="18" charset="0"/>
              </a:rPr>
              <a:t>Aizveriet acis!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 xmlns:a16="http://schemas.microsoft.com/office/drawing/2014/main" id="{489A373E-83B9-4BCF-8649-A5240F7FF7C7}"/>
              </a:ext>
            </a:extLst>
          </p:cNvPr>
          <p:cNvSpPr txBox="1"/>
          <p:nvPr/>
        </p:nvSpPr>
        <p:spPr>
          <a:xfrm>
            <a:off x="6966751" y="3009817"/>
            <a:ext cx="6103398" cy="1544012"/>
          </a:xfrm>
          <a:prstGeom prst="rect">
            <a:avLst/>
          </a:prstGeom>
          <a:noFill/>
        </p:spPr>
        <p:txBody>
          <a:bodyPr wrap="square">
            <a:spAutoFit/>
          </a:bodyPr>
          <a:lstStyle/>
          <a:p>
            <a:pPr algn="just">
              <a:lnSpc>
                <a:spcPct val="150000"/>
              </a:lnSpc>
              <a:spcAft>
                <a:spcPts val="800"/>
              </a:spcAft>
            </a:pPr>
            <a:r>
              <a:rPr lang="lv-LV" sz="1800" b="1" dirty="0">
                <a:effectLst/>
                <a:latin typeface="Calibri" panose="020F0502020204030204" pitchFamily="34" charset="0"/>
                <a:ea typeface="Calibri" panose="020F0502020204030204" pitchFamily="34" charset="0"/>
                <a:cs typeface="Times New Roman" panose="02020603050405020304" pitchFamily="18" charset="0"/>
              </a:rPr>
              <a:t>Izstiepiet rokas uz priekšu!</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lv-LV" sz="1800" b="1" dirty="0">
                <a:effectLst/>
                <a:latin typeface="Calibri" panose="020F0502020204030204" pitchFamily="34" charset="0"/>
                <a:ea typeface="Calibri" panose="020F0502020204030204" pitchFamily="34" charset="0"/>
                <a:cs typeface="Times New Roman" panose="02020603050405020304" pitchFamily="18" charset="0"/>
              </a:rPr>
              <a:t>Atverat </a:t>
            </a:r>
            <a:r>
              <a:rPr lang="lv-LV" sz="1800" b="1" dirty="0" smtClean="0">
                <a:effectLst/>
                <a:latin typeface="Calibri" panose="020F0502020204030204" pitchFamily="34" charset="0"/>
                <a:ea typeface="Calibri" panose="020F0502020204030204" pitchFamily="34" charset="0"/>
                <a:cs typeface="Times New Roman" panose="02020603050405020304" pitchFamily="18" charset="0"/>
              </a:rPr>
              <a:t>acis.</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lv-LV" sz="1800" b="1" dirty="0">
                <a:effectLst/>
                <a:latin typeface="Calibri" panose="020F0502020204030204" pitchFamily="34" charset="0"/>
                <a:ea typeface="Calibri" panose="020F0502020204030204" pitchFamily="34" charset="0"/>
                <a:cs typeface="Times New Roman" panose="02020603050405020304" pitchFamily="18" charset="0"/>
              </a:rPr>
              <a:t>Nolieciet pildspalvu pa labi!</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674572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4BE6F670-3565-4D6E-994D-8C74D85529C4}"/>
              </a:ext>
            </a:extLst>
          </p:cNvPr>
          <p:cNvSpPr txBox="1"/>
          <p:nvPr/>
        </p:nvSpPr>
        <p:spPr>
          <a:xfrm>
            <a:off x="2625571" y="0"/>
            <a:ext cx="6103398" cy="1536959"/>
          </a:xfrm>
          <a:prstGeom prst="rect">
            <a:avLst/>
          </a:prstGeom>
          <a:noFill/>
        </p:spPr>
        <p:txBody>
          <a:bodyPr wrap="square">
            <a:spAutoFit/>
          </a:bodyPr>
          <a:lstStyle/>
          <a:p>
            <a:pPr algn="ctr">
              <a:lnSpc>
                <a:spcPct val="150000"/>
              </a:lnSpc>
              <a:spcAft>
                <a:spcPts val="800"/>
              </a:spcAft>
            </a:pPr>
            <a:r>
              <a:rPr lang="lv-LV" sz="2400" b="1" dirty="0">
                <a:effectLst/>
                <a:latin typeface="Calibri" panose="020F0502020204030204" pitchFamily="34" charset="0"/>
                <a:ea typeface="Calibri" panose="020F0502020204030204" pitchFamily="34" charset="0"/>
                <a:cs typeface="Times New Roman" panose="02020603050405020304" pitchFamily="18" charset="0"/>
              </a:rPr>
              <a:t>SALIEC TEIKUMUS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lv-LV" sz="1800" b="1" dirty="0">
                <a:effectLst/>
                <a:latin typeface="Calibri" panose="020F0502020204030204" pitchFamily="34" charset="0"/>
                <a:ea typeface="Calibri" panose="020F0502020204030204" pitchFamily="34" charset="0"/>
                <a:cs typeface="Times New Roman" panose="02020603050405020304" pitchFamily="18" charset="0"/>
              </a:rPr>
              <a:t>SALIEC TEIKUMUS UN PIERAKSTI BURTNĪCĀ!                NEAIZMIRSTI SALIKT PIETURZĪMES!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ula 5">
            <a:extLst>
              <a:ext uri="{FF2B5EF4-FFF2-40B4-BE49-F238E27FC236}">
                <a16:creationId xmlns="" xmlns:a16="http://schemas.microsoft.com/office/drawing/2014/main" id="{05F1C84F-71AF-4F87-BB73-DDC8D2BDA438}"/>
              </a:ext>
            </a:extLst>
          </p:cNvPr>
          <p:cNvGraphicFramePr>
            <a:graphicFrameLocks noGrp="1"/>
          </p:cNvGraphicFramePr>
          <p:nvPr>
            <p:extLst>
              <p:ext uri="{D42A27DB-BD31-4B8C-83A1-F6EECF244321}">
                <p14:modId xmlns:p14="http://schemas.microsoft.com/office/powerpoint/2010/main" val="93757497"/>
              </p:ext>
            </p:extLst>
          </p:nvPr>
        </p:nvGraphicFramePr>
        <p:xfrm>
          <a:off x="2432481" y="1808825"/>
          <a:ext cx="7044504" cy="3617651"/>
        </p:xfrm>
        <a:graphic>
          <a:graphicData uri="http://schemas.openxmlformats.org/drawingml/2006/table">
            <a:tbl>
              <a:tblPr>
                <a:tableStyleId>{5C22544A-7EE6-4342-B048-85BDC9FD1C3A}</a:tableStyleId>
              </a:tblPr>
              <a:tblGrid>
                <a:gridCol w="2053514">
                  <a:extLst>
                    <a:ext uri="{9D8B030D-6E8A-4147-A177-3AD203B41FA5}">
                      <a16:colId xmlns="" xmlns:a16="http://schemas.microsoft.com/office/drawing/2014/main" val="2855099391"/>
                    </a:ext>
                  </a:extLst>
                </a:gridCol>
                <a:gridCol w="2257505">
                  <a:extLst>
                    <a:ext uri="{9D8B030D-6E8A-4147-A177-3AD203B41FA5}">
                      <a16:colId xmlns="" xmlns:a16="http://schemas.microsoft.com/office/drawing/2014/main" val="3959560112"/>
                    </a:ext>
                  </a:extLst>
                </a:gridCol>
                <a:gridCol w="2733485">
                  <a:extLst>
                    <a:ext uri="{9D8B030D-6E8A-4147-A177-3AD203B41FA5}">
                      <a16:colId xmlns="" xmlns:a16="http://schemas.microsoft.com/office/drawing/2014/main" val="36135514"/>
                    </a:ext>
                  </a:extLst>
                </a:gridCol>
              </a:tblGrid>
              <a:tr h="484919">
                <a:tc>
                  <a:txBody>
                    <a:bodyPr/>
                    <a:lstStyle/>
                    <a:p>
                      <a:pPr algn="ctr" fontAlgn="ctr"/>
                      <a:r>
                        <a:rPr lang="lv-LV" sz="1300" u="none" strike="noStrike">
                          <a:effectLst/>
                          <a:highlight>
                            <a:srgbClr val="FFFF00"/>
                          </a:highlight>
                        </a:rPr>
                        <a:t>,PROTAMS,</a:t>
                      </a:r>
                      <a:endParaRPr lang="en-GB" sz="1300" b="1" i="0" u="none" strike="noStrike">
                        <a:solidFill>
                          <a:srgbClr val="000000"/>
                        </a:solidFill>
                        <a:effectLst/>
                        <a:latin typeface="Calibri" panose="020F0502020204030204" pitchFamily="34" charset="0"/>
                      </a:endParaRPr>
                    </a:p>
                  </a:txBody>
                  <a:tcPr marL="7340" marR="7340" marT="7340" marB="0" anchor="ctr"/>
                </a:tc>
                <a:tc>
                  <a:txBody>
                    <a:bodyPr/>
                    <a:lstStyle/>
                    <a:p>
                      <a:pPr algn="ctr" fontAlgn="ctr"/>
                      <a:r>
                        <a:rPr lang="lv-LV" sz="1300" u="none" strike="noStrike" dirty="0">
                          <a:effectLst/>
                        </a:rPr>
                        <a:t>,KAD ATNĀKS DRAUGI</a:t>
                      </a:r>
                      <a:endParaRPr lang="en-GB" sz="1300" b="1" i="0" u="none" strike="noStrike" dirty="0">
                        <a:solidFill>
                          <a:srgbClr val="000000"/>
                        </a:solidFill>
                        <a:effectLst/>
                        <a:latin typeface="Calibri" panose="020F0502020204030204" pitchFamily="34" charset="0"/>
                      </a:endParaRPr>
                    </a:p>
                  </a:txBody>
                  <a:tcPr marL="7340" marR="7340" marT="7340" marB="0" anchor="ctr"/>
                </a:tc>
                <a:tc>
                  <a:txBody>
                    <a:bodyPr/>
                    <a:lstStyle/>
                    <a:p>
                      <a:pPr algn="ctr" fontAlgn="ctr"/>
                      <a:r>
                        <a:rPr lang="lv-LV" sz="1300" u="none" strike="noStrike">
                          <a:effectLst/>
                        </a:rPr>
                        <a:t>KLAUNI</a:t>
                      </a:r>
                      <a:endParaRPr lang="en-GB" sz="1300" b="1" i="0" u="none" strike="noStrike">
                        <a:solidFill>
                          <a:srgbClr val="000000"/>
                        </a:solidFill>
                        <a:effectLst/>
                        <a:latin typeface="Calibri" panose="020F0502020204030204" pitchFamily="34" charset="0"/>
                      </a:endParaRPr>
                    </a:p>
                  </a:txBody>
                  <a:tcPr marL="7340" marR="7340" marT="7340" marB="0" anchor="ctr"/>
                </a:tc>
                <a:extLst>
                  <a:ext uri="{0D108BD9-81ED-4DB2-BD59-A6C34878D82A}">
                    <a16:rowId xmlns="" xmlns:a16="http://schemas.microsoft.com/office/drawing/2014/main" val="1482658482"/>
                  </a:ext>
                </a:extLst>
              </a:tr>
              <a:tr h="423342">
                <a:tc>
                  <a:txBody>
                    <a:bodyPr/>
                    <a:lstStyle/>
                    <a:p>
                      <a:pPr algn="ctr" fontAlgn="ctr"/>
                      <a:r>
                        <a:rPr lang="lv-LV" sz="1300" u="none" strike="noStrike">
                          <a:effectLst/>
                        </a:rPr>
                        <a:t>MĒS SPĒLĒSIM SPĒLES</a:t>
                      </a:r>
                      <a:endParaRPr lang="en-GB" sz="1300" b="1" i="0" u="none" strike="noStrike">
                        <a:solidFill>
                          <a:srgbClr val="000000"/>
                        </a:solidFill>
                        <a:effectLst/>
                        <a:latin typeface="Calibri" panose="020F0502020204030204" pitchFamily="34" charset="0"/>
                      </a:endParaRPr>
                    </a:p>
                  </a:txBody>
                  <a:tcPr marL="7340" marR="7340" marT="7340" marB="0" anchor="ctr"/>
                </a:tc>
                <a:tc>
                  <a:txBody>
                    <a:bodyPr/>
                    <a:lstStyle/>
                    <a:p>
                      <a:pPr algn="ctr" fontAlgn="ctr"/>
                      <a:r>
                        <a:rPr lang="lv-LV" sz="1300" u="none" strike="noStrike" dirty="0">
                          <a:effectLst/>
                        </a:rPr>
                        <a:t>VIŅI</a:t>
                      </a:r>
                      <a:endParaRPr lang="en-GB" sz="1300" b="1" i="0" u="none" strike="noStrike" dirty="0">
                        <a:solidFill>
                          <a:srgbClr val="000000"/>
                        </a:solidFill>
                        <a:effectLst/>
                        <a:latin typeface="Calibri" panose="020F0502020204030204" pitchFamily="34" charset="0"/>
                      </a:endParaRPr>
                    </a:p>
                  </a:txBody>
                  <a:tcPr marL="7340" marR="7340" marT="7340" marB="0" anchor="ctr"/>
                </a:tc>
                <a:tc>
                  <a:txBody>
                    <a:bodyPr/>
                    <a:lstStyle/>
                    <a:p>
                      <a:pPr algn="ctr" fontAlgn="ctr"/>
                      <a:r>
                        <a:rPr lang="lv-LV" sz="1300" u="none" strike="noStrike">
                          <a:effectLst/>
                        </a:rPr>
                        <a:t>IR MANI DRAUGI</a:t>
                      </a:r>
                      <a:endParaRPr lang="en-GB" sz="1300" b="1" i="0" u="none" strike="noStrike">
                        <a:solidFill>
                          <a:srgbClr val="000000"/>
                        </a:solidFill>
                        <a:effectLst/>
                        <a:latin typeface="Calibri" panose="020F0502020204030204" pitchFamily="34" charset="0"/>
                      </a:endParaRPr>
                    </a:p>
                  </a:txBody>
                  <a:tcPr marL="7340" marR="7340" marT="7340" marB="0" anchor="ctr"/>
                </a:tc>
                <a:extLst>
                  <a:ext uri="{0D108BD9-81ED-4DB2-BD59-A6C34878D82A}">
                    <a16:rowId xmlns="" xmlns:a16="http://schemas.microsoft.com/office/drawing/2014/main" val="1771428449"/>
                  </a:ext>
                </a:extLst>
              </a:tr>
              <a:tr h="531102">
                <a:tc>
                  <a:txBody>
                    <a:bodyPr/>
                    <a:lstStyle/>
                    <a:p>
                      <a:pPr algn="ctr" fontAlgn="ctr"/>
                      <a:r>
                        <a:rPr lang="lv-LV" sz="1300" u="none" strike="noStrike">
                          <a:effectLst/>
                        </a:rPr>
                        <a:t>MAN</a:t>
                      </a:r>
                      <a:endParaRPr lang="en-GB" sz="1300" b="1" i="0" u="none" strike="noStrike">
                        <a:solidFill>
                          <a:srgbClr val="000000"/>
                        </a:solidFill>
                        <a:effectLst/>
                        <a:latin typeface="Calibri" panose="020F0502020204030204" pitchFamily="34" charset="0"/>
                      </a:endParaRPr>
                    </a:p>
                  </a:txBody>
                  <a:tcPr marL="7340" marR="7340" marT="7340" marB="0" anchor="ctr"/>
                </a:tc>
                <a:tc>
                  <a:txBody>
                    <a:bodyPr/>
                    <a:lstStyle/>
                    <a:p>
                      <a:pPr algn="ctr" fontAlgn="ctr"/>
                      <a:r>
                        <a:rPr lang="lv-LV" sz="1300" u="none" strike="noStrike">
                          <a:effectLst/>
                          <a:highlight>
                            <a:srgbClr val="FFFF00"/>
                          </a:highlight>
                        </a:rPr>
                        <a:t>,IESPĒJAMS,</a:t>
                      </a:r>
                      <a:endParaRPr lang="en-GB" sz="1300" b="1" i="0" u="none" strike="noStrike">
                        <a:solidFill>
                          <a:srgbClr val="000000"/>
                        </a:solidFill>
                        <a:effectLst/>
                        <a:latin typeface="Calibri" panose="020F0502020204030204" pitchFamily="34" charset="0"/>
                      </a:endParaRPr>
                    </a:p>
                  </a:txBody>
                  <a:tcPr marL="7340" marR="7340" marT="7340" marB="0" anchor="ctr"/>
                </a:tc>
                <a:tc>
                  <a:txBody>
                    <a:bodyPr/>
                    <a:lstStyle/>
                    <a:p>
                      <a:pPr algn="ctr" fontAlgn="ctr"/>
                      <a:r>
                        <a:rPr lang="lv-LV" sz="1300" u="none" strike="noStrike">
                          <a:effectLst/>
                        </a:rPr>
                        <a:t>BŪS JĀPALIEK PĒC STUNDĀM</a:t>
                      </a:r>
                      <a:endParaRPr lang="en-GB" sz="1300" b="1" i="0" u="none" strike="noStrike">
                        <a:solidFill>
                          <a:srgbClr val="000000"/>
                        </a:solidFill>
                        <a:effectLst/>
                        <a:latin typeface="Calibri" panose="020F0502020204030204" pitchFamily="34" charset="0"/>
                      </a:endParaRPr>
                    </a:p>
                  </a:txBody>
                  <a:tcPr marL="7340" marR="7340" marT="7340" marB="0" anchor="ctr"/>
                </a:tc>
                <a:extLst>
                  <a:ext uri="{0D108BD9-81ED-4DB2-BD59-A6C34878D82A}">
                    <a16:rowId xmlns="" xmlns:a16="http://schemas.microsoft.com/office/drawing/2014/main" val="4157911425"/>
                  </a:ext>
                </a:extLst>
              </a:tr>
              <a:tr h="592679">
                <a:tc>
                  <a:txBody>
                    <a:bodyPr/>
                    <a:lstStyle/>
                    <a:p>
                      <a:pPr algn="ctr" fontAlgn="ctr"/>
                      <a:r>
                        <a:rPr lang="lv-LV" sz="1300" u="none" strike="noStrike">
                          <a:effectLst/>
                        </a:rPr>
                        <a:t>DOMĀDAMI PAR BĒRNU VESELĪBU,</a:t>
                      </a:r>
                      <a:endParaRPr lang="en-GB" sz="1300" b="1" i="0" u="none" strike="noStrike">
                        <a:solidFill>
                          <a:srgbClr val="000000"/>
                        </a:solidFill>
                        <a:effectLst/>
                        <a:latin typeface="Calibri" panose="020F0502020204030204" pitchFamily="34" charset="0"/>
                      </a:endParaRPr>
                    </a:p>
                  </a:txBody>
                  <a:tcPr marL="7340" marR="7340" marT="7340" marB="0" anchor="ctr"/>
                </a:tc>
                <a:tc>
                  <a:txBody>
                    <a:bodyPr/>
                    <a:lstStyle/>
                    <a:p>
                      <a:pPr algn="ctr" fontAlgn="ctr"/>
                      <a:r>
                        <a:rPr lang="lv-LV" sz="1300" u="none" strike="noStrike">
                          <a:effectLst/>
                        </a:rPr>
                        <a:t>DODAS STRĀDĀT ARĪ UZ SLIMNĪCĀM</a:t>
                      </a:r>
                      <a:endParaRPr lang="en-GB" sz="1300" b="1" i="0" u="none" strike="noStrike">
                        <a:solidFill>
                          <a:srgbClr val="000000"/>
                        </a:solidFill>
                        <a:effectLst/>
                        <a:latin typeface="Calibri" panose="020F0502020204030204" pitchFamily="34" charset="0"/>
                      </a:endParaRPr>
                    </a:p>
                  </a:txBody>
                  <a:tcPr marL="7340" marR="7340" marT="7340" marB="0" anchor="ctr"/>
                </a:tc>
                <a:tc>
                  <a:txBody>
                    <a:bodyPr/>
                    <a:lstStyle/>
                    <a:p>
                      <a:pPr algn="ctr" fontAlgn="ctr"/>
                      <a:r>
                        <a:rPr lang="lv-LV" sz="1300" u="none" strike="noStrike">
                          <a:effectLst/>
                        </a:rPr>
                        <a:t>FIZKULTŪRAS SKOLOTĀJS</a:t>
                      </a:r>
                      <a:endParaRPr lang="en-GB" sz="1300" b="1" i="0" u="none" strike="noStrike">
                        <a:solidFill>
                          <a:srgbClr val="000000"/>
                        </a:solidFill>
                        <a:effectLst/>
                        <a:latin typeface="Calibri" panose="020F0502020204030204" pitchFamily="34" charset="0"/>
                      </a:endParaRPr>
                    </a:p>
                  </a:txBody>
                  <a:tcPr marL="7340" marR="7340" marT="7340" marB="0" anchor="ctr"/>
                </a:tc>
                <a:extLst>
                  <a:ext uri="{0D108BD9-81ED-4DB2-BD59-A6C34878D82A}">
                    <a16:rowId xmlns="" xmlns:a16="http://schemas.microsoft.com/office/drawing/2014/main" val="2057307546"/>
                  </a:ext>
                </a:extLst>
              </a:tr>
              <a:tr h="631165">
                <a:tc>
                  <a:txBody>
                    <a:bodyPr/>
                    <a:lstStyle/>
                    <a:p>
                      <a:pPr algn="ctr" fontAlgn="ctr"/>
                      <a:r>
                        <a:rPr lang="lv-LV" sz="1300" u="none" strike="noStrike">
                          <a:effectLst/>
                        </a:rPr>
                        <a:t>VIENMĒR IR LABĀ FORMĀ</a:t>
                      </a:r>
                      <a:endParaRPr lang="en-GB" sz="1300" b="1" i="0" u="none" strike="noStrike">
                        <a:solidFill>
                          <a:srgbClr val="000000"/>
                        </a:solidFill>
                        <a:effectLst/>
                        <a:latin typeface="Calibri" panose="020F0502020204030204" pitchFamily="34" charset="0"/>
                      </a:endParaRPr>
                    </a:p>
                  </a:txBody>
                  <a:tcPr marL="7340" marR="7340" marT="7340" marB="0" anchor="ctr"/>
                </a:tc>
                <a:tc>
                  <a:txBody>
                    <a:bodyPr/>
                    <a:lstStyle/>
                    <a:p>
                      <a:pPr algn="ctr" fontAlgn="ctr"/>
                      <a:r>
                        <a:rPr lang="lv-LV" sz="1300" u="none" strike="noStrike">
                          <a:effectLst/>
                          <a:highlight>
                            <a:srgbClr val="FFFF00"/>
                          </a:highlight>
                        </a:rPr>
                        <a:t>,EJOT UZ SKOLU,</a:t>
                      </a:r>
                      <a:endParaRPr lang="en-GB" sz="1300" b="1" i="0" u="none" strike="noStrike">
                        <a:solidFill>
                          <a:srgbClr val="000000"/>
                        </a:solidFill>
                        <a:effectLst/>
                        <a:latin typeface="Calibri" panose="020F0502020204030204" pitchFamily="34" charset="0"/>
                      </a:endParaRPr>
                    </a:p>
                  </a:txBody>
                  <a:tcPr marL="7340" marR="7340" marT="7340" marB="0" anchor="ctr"/>
                </a:tc>
                <a:tc>
                  <a:txBody>
                    <a:bodyPr/>
                    <a:lstStyle/>
                    <a:p>
                      <a:pPr algn="ctr" fontAlgn="ctr"/>
                      <a:r>
                        <a:rPr lang="lv-LV" sz="1300" u="none" strike="noStrike">
                          <a:effectLst/>
                        </a:rPr>
                        <a:t>MĒS PARASTI PĀRRUNĀJAM INTERESANTĀKOS NOTIKUMUS</a:t>
                      </a:r>
                      <a:endParaRPr lang="en-GB" sz="1300" b="1" i="0" u="none" strike="noStrike">
                        <a:solidFill>
                          <a:srgbClr val="000000"/>
                        </a:solidFill>
                        <a:effectLst/>
                        <a:latin typeface="Calibri" panose="020F0502020204030204" pitchFamily="34" charset="0"/>
                      </a:endParaRPr>
                    </a:p>
                  </a:txBody>
                  <a:tcPr marL="7340" marR="7340" marT="7340" marB="0" anchor="ctr"/>
                </a:tc>
                <a:extLst>
                  <a:ext uri="{0D108BD9-81ED-4DB2-BD59-A6C34878D82A}">
                    <a16:rowId xmlns="" xmlns:a16="http://schemas.microsoft.com/office/drawing/2014/main" val="700537038"/>
                  </a:ext>
                </a:extLst>
              </a:tr>
              <a:tr h="438736">
                <a:tc>
                  <a:txBody>
                    <a:bodyPr/>
                    <a:lstStyle/>
                    <a:p>
                      <a:pPr algn="ctr" fontAlgn="ctr"/>
                      <a:r>
                        <a:rPr lang="lv-LV" sz="1300" u="none" strike="noStrike">
                          <a:effectLst/>
                          <a:highlight>
                            <a:srgbClr val="FFFF00"/>
                          </a:highlight>
                        </a:rPr>
                        <a:t>,IESPĒJAMS,</a:t>
                      </a:r>
                      <a:endParaRPr lang="en-GB" sz="1300" b="1" i="0" u="none" strike="noStrike">
                        <a:solidFill>
                          <a:srgbClr val="000000"/>
                        </a:solidFill>
                        <a:effectLst/>
                        <a:latin typeface="Calibri" panose="020F0502020204030204" pitchFamily="34" charset="0"/>
                      </a:endParaRPr>
                    </a:p>
                  </a:txBody>
                  <a:tcPr marL="7340" marR="7340" marT="7340" marB="0" anchor="ctr"/>
                </a:tc>
                <a:tc>
                  <a:txBody>
                    <a:bodyPr/>
                    <a:lstStyle/>
                    <a:p>
                      <a:pPr algn="ctr" fontAlgn="ctr"/>
                      <a:r>
                        <a:rPr lang="lv-LV" sz="1300" u="none" strike="noStrike">
                          <a:effectLst/>
                        </a:rPr>
                        <a:t>JA VECĀKI ATĻAUS</a:t>
                      </a:r>
                      <a:endParaRPr lang="en-GB" sz="1300" b="1" i="0" u="none" strike="noStrike">
                        <a:solidFill>
                          <a:srgbClr val="000000"/>
                        </a:solidFill>
                        <a:effectLst/>
                        <a:latin typeface="Calibri" panose="020F0502020204030204" pitchFamily="34" charset="0"/>
                      </a:endParaRPr>
                    </a:p>
                  </a:txBody>
                  <a:tcPr marL="7340" marR="7340" marT="7340" marB="0" anchor="ctr"/>
                </a:tc>
                <a:tc>
                  <a:txBody>
                    <a:bodyPr/>
                    <a:lstStyle/>
                    <a:p>
                      <a:pPr algn="ctr" fontAlgn="ctr"/>
                      <a:r>
                        <a:rPr lang="lv-LV" sz="1300" u="none" strike="noStrike">
                          <a:effectLst/>
                        </a:rPr>
                        <a:t>LABĀKAIS FUTBOLISTS SKOLĀ</a:t>
                      </a:r>
                      <a:endParaRPr lang="en-GB" sz="1300" b="1" i="0" u="none" strike="noStrike">
                        <a:solidFill>
                          <a:srgbClr val="000000"/>
                        </a:solidFill>
                        <a:effectLst/>
                        <a:latin typeface="Calibri" panose="020F0502020204030204" pitchFamily="34" charset="0"/>
                      </a:endParaRPr>
                    </a:p>
                  </a:txBody>
                  <a:tcPr marL="7340" marR="7340" marT="7340" marB="0" anchor="ctr"/>
                </a:tc>
                <a:extLst>
                  <a:ext uri="{0D108BD9-81ED-4DB2-BD59-A6C34878D82A}">
                    <a16:rowId xmlns="" xmlns:a16="http://schemas.microsoft.com/office/drawing/2014/main" val="1407213700"/>
                  </a:ext>
                </a:extLst>
              </a:tr>
              <a:tr h="515708">
                <a:tc>
                  <a:txBody>
                    <a:bodyPr/>
                    <a:lstStyle/>
                    <a:p>
                      <a:pPr algn="ctr" fontAlgn="ctr"/>
                      <a:r>
                        <a:rPr lang="lv-LV" sz="1300" u="none" strike="noStrike">
                          <a:effectLst/>
                        </a:rPr>
                        <a:t>TAD NOTEIKTI AIZIEŠU TEVI APCIEMOT</a:t>
                      </a:r>
                      <a:endParaRPr lang="en-GB" sz="1300" b="1" i="0" u="none" strike="noStrike">
                        <a:solidFill>
                          <a:srgbClr val="000000"/>
                        </a:solidFill>
                        <a:effectLst/>
                        <a:latin typeface="Calibri" panose="020F0502020204030204" pitchFamily="34" charset="0"/>
                      </a:endParaRPr>
                    </a:p>
                  </a:txBody>
                  <a:tcPr marL="7340" marR="7340" marT="7340" marB="0" anchor="ctr"/>
                </a:tc>
                <a:tc>
                  <a:txBody>
                    <a:bodyPr/>
                    <a:lstStyle/>
                    <a:p>
                      <a:pPr algn="ctr" fontAlgn="ctr"/>
                      <a:r>
                        <a:rPr lang="lv-LV" sz="1300" u="none" strike="noStrike">
                          <a:effectLst/>
                        </a:rPr>
                        <a:t>MANS DRAUGS</a:t>
                      </a:r>
                      <a:endParaRPr lang="en-GB" sz="1300" b="1" i="0" u="none" strike="noStrike">
                        <a:solidFill>
                          <a:srgbClr val="000000"/>
                        </a:solidFill>
                        <a:effectLst/>
                        <a:latin typeface="Calibri" panose="020F0502020204030204" pitchFamily="34" charset="0"/>
                      </a:endParaRPr>
                    </a:p>
                  </a:txBody>
                  <a:tcPr marL="7340" marR="7340" marT="7340" marB="0" anchor="ctr"/>
                </a:tc>
                <a:tc>
                  <a:txBody>
                    <a:bodyPr/>
                    <a:lstStyle/>
                    <a:p>
                      <a:pPr algn="ctr" fontAlgn="ctr"/>
                      <a:r>
                        <a:rPr lang="lv-LV" sz="1300" u="none" strike="noStrike" dirty="0">
                          <a:effectLst/>
                        </a:rPr>
                        <a:t>ATKAL UZVARĒJA</a:t>
                      </a:r>
                      <a:endParaRPr lang="en-GB" sz="1300" b="1" i="0" u="none" strike="noStrike" dirty="0">
                        <a:solidFill>
                          <a:srgbClr val="000000"/>
                        </a:solidFill>
                        <a:effectLst/>
                        <a:latin typeface="Calibri" panose="020F0502020204030204" pitchFamily="34" charset="0"/>
                      </a:endParaRPr>
                    </a:p>
                  </a:txBody>
                  <a:tcPr marL="7340" marR="7340" marT="7340" marB="0" anchor="ctr"/>
                </a:tc>
                <a:extLst>
                  <a:ext uri="{0D108BD9-81ED-4DB2-BD59-A6C34878D82A}">
                    <a16:rowId xmlns="" xmlns:a16="http://schemas.microsoft.com/office/drawing/2014/main" val="683191618"/>
                  </a:ext>
                </a:extLst>
              </a:tr>
            </a:tbl>
          </a:graphicData>
        </a:graphic>
      </p:graphicFrame>
    </p:spTree>
    <p:extLst>
      <p:ext uri="{BB962C8B-B14F-4D97-AF65-F5344CB8AC3E}">
        <p14:creationId xmlns:p14="http://schemas.microsoft.com/office/powerpoint/2010/main" val="15677303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D138FA67-459A-4618-B34C-48F25C506C99}"/>
              </a:ext>
            </a:extLst>
          </p:cNvPr>
          <p:cNvSpPr txBox="1"/>
          <p:nvPr/>
        </p:nvSpPr>
        <p:spPr>
          <a:xfrm>
            <a:off x="2740981" y="140428"/>
            <a:ext cx="6103398" cy="589072"/>
          </a:xfrm>
          <a:prstGeom prst="rect">
            <a:avLst/>
          </a:prstGeom>
          <a:noFill/>
        </p:spPr>
        <p:txBody>
          <a:bodyPr wrap="square">
            <a:spAutoFit/>
          </a:bodyPr>
          <a:lstStyle/>
          <a:p>
            <a:pPr algn="ctr">
              <a:lnSpc>
                <a:spcPct val="150000"/>
              </a:lnSpc>
              <a:spcAft>
                <a:spcPts val="800"/>
              </a:spcAft>
            </a:pPr>
            <a:r>
              <a:rPr lang="lv-LV" sz="2400" b="1" dirty="0">
                <a:effectLst/>
                <a:latin typeface="Calibri" panose="020F0502020204030204" pitchFamily="34" charset="0"/>
                <a:ea typeface="Calibri" panose="020F0502020204030204" pitchFamily="34" charset="0"/>
                <a:cs typeface="Times New Roman" panose="02020603050405020304" pitchFamily="18" charset="0"/>
              </a:rPr>
              <a:t>Tiešā un pārnestā nozīme</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 xmlns:a16="http://schemas.microsoft.com/office/drawing/2014/main" id="{6F27E94E-E4E0-477F-92FF-CA8EA70A71B0}"/>
              </a:ext>
            </a:extLst>
          </p:cNvPr>
          <p:cNvSpPr txBox="1"/>
          <p:nvPr/>
        </p:nvSpPr>
        <p:spPr>
          <a:xfrm>
            <a:off x="2740981" y="644861"/>
            <a:ext cx="6103398" cy="982961"/>
          </a:xfrm>
          <a:prstGeom prst="rect">
            <a:avLst/>
          </a:prstGeom>
          <a:noFill/>
        </p:spPr>
        <p:txBody>
          <a:bodyPr wrap="square">
            <a:spAutoFit/>
          </a:bodyPr>
          <a:lstStyle/>
          <a:p>
            <a:pPr algn="ctr">
              <a:lnSpc>
                <a:spcPct val="150000"/>
              </a:lnSpc>
              <a:spcAft>
                <a:spcPts val="800"/>
              </a:spcAft>
            </a:pPr>
            <a:r>
              <a:rPr lang="lv-LV" sz="1800" b="1" dirty="0">
                <a:effectLst/>
                <a:latin typeface="Calibri" panose="020F0502020204030204" pitchFamily="34" charset="0"/>
                <a:ea typeface="Calibri" panose="020F0502020204030204" pitchFamily="34" charset="0"/>
                <a:cs typeface="Times New Roman" panose="02020603050405020304" pitchFamily="18" charset="0"/>
              </a:rPr>
              <a:t>(Sadarbība ar ķīmijas skolotāju)</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800"/>
              </a:spcAft>
            </a:pPr>
            <a:r>
              <a:rPr lang="lv-LV" sz="1800" b="1" dirty="0">
                <a:effectLst/>
                <a:latin typeface="Calibri" panose="020F0502020204030204" pitchFamily="34" charset="0"/>
                <a:ea typeface="Calibri" panose="020F0502020204030204" pitchFamily="34" charset="0"/>
                <a:cs typeface="Times New Roman" panose="02020603050405020304" pitchFamily="18" charset="0"/>
              </a:rPr>
              <a:t>	Uzraksti dažādus ķīmiskos elementus un raksturo tos!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9" name="Tabula 8">
            <a:extLst>
              <a:ext uri="{FF2B5EF4-FFF2-40B4-BE49-F238E27FC236}">
                <a16:creationId xmlns="" xmlns:a16="http://schemas.microsoft.com/office/drawing/2014/main" id="{4D4B4463-CBD6-41BC-9E83-0B95BC0768A8}"/>
              </a:ext>
            </a:extLst>
          </p:cNvPr>
          <p:cNvGraphicFramePr>
            <a:graphicFrameLocks noGrp="1"/>
          </p:cNvGraphicFramePr>
          <p:nvPr>
            <p:extLst>
              <p:ext uri="{D42A27DB-BD31-4B8C-83A1-F6EECF244321}">
                <p14:modId xmlns:p14="http://schemas.microsoft.com/office/powerpoint/2010/main" val="542741419"/>
              </p:ext>
            </p:extLst>
          </p:nvPr>
        </p:nvGraphicFramePr>
        <p:xfrm>
          <a:off x="1367161" y="1917577"/>
          <a:ext cx="8843639" cy="2830318"/>
        </p:xfrm>
        <a:graphic>
          <a:graphicData uri="http://schemas.openxmlformats.org/drawingml/2006/table">
            <a:tbl>
              <a:tblPr>
                <a:tableStyleId>{5C22544A-7EE6-4342-B048-85BDC9FD1C3A}</a:tableStyleId>
              </a:tblPr>
              <a:tblGrid>
                <a:gridCol w="2060786">
                  <a:extLst>
                    <a:ext uri="{9D8B030D-6E8A-4147-A177-3AD203B41FA5}">
                      <a16:colId xmlns="" xmlns:a16="http://schemas.microsoft.com/office/drawing/2014/main" val="2213387286"/>
                    </a:ext>
                  </a:extLst>
                </a:gridCol>
                <a:gridCol w="2265500">
                  <a:extLst>
                    <a:ext uri="{9D8B030D-6E8A-4147-A177-3AD203B41FA5}">
                      <a16:colId xmlns="" xmlns:a16="http://schemas.microsoft.com/office/drawing/2014/main" val="62440923"/>
                    </a:ext>
                  </a:extLst>
                </a:gridCol>
                <a:gridCol w="2743166">
                  <a:extLst>
                    <a:ext uri="{9D8B030D-6E8A-4147-A177-3AD203B41FA5}">
                      <a16:colId xmlns="" xmlns:a16="http://schemas.microsoft.com/office/drawing/2014/main" val="3988419543"/>
                    </a:ext>
                  </a:extLst>
                </a:gridCol>
                <a:gridCol w="1774187">
                  <a:extLst>
                    <a:ext uri="{9D8B030D-6E8A-4147-A177-3AD203B41FA5}">
                      <a16:colId xmlns="" xmlns:a16="http://schemas.microsoft.com/office/drawing/2014/main" val="3190018644"/>
                    </a:ext>
                  </a:extLst>
                </a:gridCol>
              </a:tblGrid>
              <a:tr h="515347">
                <a:tc>
                  <a:txBody>
                    <a:bodyPr/>
                    <a:lstStyle/>
                    <a:p>
                      <a:pPr algn="ctr" fontAlgn="ctr"/>
                      <a:r>
                        <a:rPr lang="lv-LV" sz="1400" u="none" strike="noStrike" dirty="0">
                          <a:effectLst/>
                        </a:rPr>
                        <a:t>Tiešā nozīme</a:t>
                      </a:r>
                      <a:endParaRPr lang="en-GB" sz="1400" b="1" i="0" u="none" strike="noStrike" dirty="0">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tc>
                  <a:txBody>
                    <a:bodyPr/>
                    <a:lstStyle/>
                    <a:p>
                      <a:pPr algn="ctr" fontAlgn="ctr"/>
                      <a:r>
                        <a:rPr lang="lv-LV" sz="1400" u="none" strike="noStrike" dirty="0">
                          <a:effectLst/>
                        </a:rPr>
                        <a:t>Raksturīgas iezīmes, īpašības</a:t>
                      </a:r>
                      <a:endParaRPr lang="en-GB" sz="1400" b="1" i="0" u="none" strike="noStrike" dirty="0">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tc>
                  <a:txBody>
                    <a:bodyPr/>
                    <a:lstStyle/>
                    <a:p>
                      <a:pPr algn="ctr" fontAlgn="ctr"/>
                      <a:r>
                        <a:rPr lang="lv-LV" sz="1400" u="none" strike="noStrike">
                          <a:effectLst/>
                        </a:rPr>
                        <a:t>Pārnestā nozīme</a:t>
                      </a:r>
                      <a:endParaRPr lang="en-GB" sz="1400" b="1" i="0" u="none" strike="noStrike">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tc>
                  <a:txBody>
                    <a:bodyPr/>
                    <a:lstStyle/>
                    <a:p>
                      <a:pPr algn="ctr" fontAlgn="ctr"/>
                      <a:r>
                        <a:rPr lang="lv-LV" sz="1400" u="none" strike="noStrike" dirty="0">
                          <a:effectLst/>
                        </a:rPr>
                        <a:t>Raksturīgas iezīmes, īpašības</a:t>
                      </a:r>
                      <a:endParaRPr lang="en-GB" sz="1400" b="1" i="0" u="none" strike="noStrike" dirty="0">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extLst>
                  <a:ext uri="{0D108BD9-81ED-4DB2-BD59-A6C34878D82A}">
                    <a16:rowId xmlns="" xmlns:a16="http://schemas.microsoft.com/office/drawing/2014/main" val="103662559"/>
                  </a:ext>
                </a:extLst>
              </a:tr>
              <a:tr h="449906">
                <a:tc>
                  <a:txBody>
                    <a:bodyPr/>
                    <a:lstStyle/>
                    <a:p>
                      <a:pPr algn="ctr" fontAlgn="ctr"/>
                      <a:r>
                        <a:rPr lang="lv-LV" sz="1400" u="none" strike="noStrike" dirty="0">
                          <a:effectLst/>
                        </a:rPr>
                        <a:t>Zelts</a:t>
                      </a:r>
                      <a:endParaRPr lang="en-GB" sz="1400" b="1" i="0" u="none" strike="noStrike" dirty="0">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tc>
                  <a:txBody>
                    <a:bodyPr/>
                    <a:lstStyle/>
                    <a:p>
                      <a:pPr algn="ctr" fontAlgn="ctr"/>
                      <a:r>
                        <a:rPr lang="lv-LV" sz="1400" u="none" strike="noStrike" dirty="0">
                          <a:effectLst/>
                        </a:rPr>
                        <a:t>Vērtīgs, reti sastopams, iedzeltens, mīksts.</a:t>
                      </a:r>
                      <a:endParaRPr lang="en-GB" sz="1400" b="0" i="0" u="none" strike="noStrike" dirty="0">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tc>
                  <a:txBody>
                    <a:bodyPr/>
                    <a:lstStyle/>
                    <a:p>
                      <a:pPr algn="ctr" fontAlgn="ctr"/>
                      <a:r>
                        <a:rPr lang="lv-LV" sz="1400" u="none" strike="noStrike" dirty="0">
                          <a:effectLst/>
                        </a:rPr>
                        <a:t>Zelta rokas</a:t>
                      </a:r>
                      <a:endParaRPr lang="en-GB" sz="1400" b="0" i="0" u="none" strike="noStrike" dirty="0">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tc>
                  <a:txBody>
                    <a:bodyPr/>
                    <a:lstStyle/>
                    <a:p>
                      <a:pPr algn="ctr" fontAlgn="ctr"/>
                      <a:r>
                        <a:rPr lang="lv-LV" sz="1400" u="none" strike="noStrike">
                          <a:effectLst/>
                        </a:rPr>
                        <a:t>Prasmīgas, izveicīgas.</a:t>
                      </a:r>
                      <a:endParaRPr lang="en-GB" sz="1400" b="0" i="0" u="none" strike="noStrike">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extLst>
                  <a:ext uri="{0D108BD9-81ED-4DB2-BD59-A6C34878D82A}">
                    <a16:rowId xmlns="" xmlns:a16="http://schemas.microsoft.com/office/drawing/2014/main" val="1788369791"/>
                  </a:ext>
                </a:extLst>
              </a:tr>
              <a:tr h="564428">
                <a:tc>
                  <a:txBody>
                    <a:bodyPr/>
                    <a:lstStyle/>
                    <a:p>
                      <a:pPr algn="ctr" fontAlgn="ctr"/>
                      <a:r>
                        <a:rPr lang="lv-LV" sz="1400" u="none" strike="noStrike" dirty="0">
                          <a:effectLst/>
                        </a:rPr>
                        <a:t>Svins</a:t>
                      </a:r>
                      <a:endParaRPr lang="en-GB" sz="1400" b="1" i="0" u="none" strike="noStrike" dirty="0">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tc>
                  <a:txBody>
                    <a:bodyPr/>
                    <a:lstStyle/>
                    <a:p>
                      <a:pPr algn="ctr" fontAlgn="ctr"/>
                      <a:r>
                        <a:rPr lang="lv-LV" sz="1400" u="none" strike="noStrike">
                          <a:effectLst/>
                        </a:rPr>
                        <a:t>Tumšs, pelēks, smags, blīvs, indīgs, toksisks.</a:t>
                      </a:r>
                      <a:endParaRPr lang="en-GB" sz="1400" b="0" i="0" u="none" strike="noStrike">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tc>
                  <a:txBody>
                    <a:bodyPr/>
                    <a:lstStyle/>
                    <a:p>
                      <a:pPr algn="ctr" fontAlgn="ctr"/>
                      <a:r>
                        <a:rPr lang="lv-LV" sz="1400" u="none" strike="noStrike" dirty="0">
                          <a:effectLst/>
                        </a:rPr>
                        <a:t>Svina garša</a:t>
                      </a:r>
                      <a:endParaRPr lang="en-GB" sz="1400" b="0" i="0" u="none" strike="noStrike" dirty="0">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tc>
                  <a:txBody>
                    <a:bodyPr/>
                    <a:lstStyle/>
                    <a:p>
                      <a:pPr algn="ctr" fontAlgn="ctr"/>
                      <a:r>
                        <a:rPr lang="lv-LV"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extLst>
                  <a:ext uri="{0D108BD9-81ED-4DB2-BD59-A6C34878D82A}">
                    <a16:rowId xmlns="" xmlns:a16="http://schemas.microsoft.com/office/drawing/2014/main" val="1671757155"/>
                  </a:ext>
                </a:extLst>
              </a:tr>
              <a:tr h="629868">
                <a:tc>
                  <a:txBody>
                    <a:bodyPr/>
                    <a:lstStyle/>
                    <a:p>
                      <a:pPr algn="ctr" fontAlgn="ctr"/>
                      <a:r>
                        <a:rPr lang="lv-LV" sz="1400" u="none" strike="noStrike" dirty="0">
                          <a:effectLst/>
                        </a:rPr>
                        <a:t>Sudrabs</a:t>
                      </a:r>
                      <a:endParaRPr lang="en-GB" sz="1400" b="1" i="0" u="none" strike="noStrike" dirty="0">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tc>
                  <a:txBody>
                    <a:bodyPr/>
                    <a:lstStyle/>
                    <a:p>
                      <a:pPr algn="ctr" fontAlgn="ctr"/>
                      <a:r>
                        <a:rPr lang="lv-LV"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tc>
                  <a:txBody>
                    <a:bodyPr/>
                    <a:lstStyle/>
                    <a:p>
                      <a:pPr algn="ctr" fontAlgn="ctr"/>
                      <a:r>
                        <a:rPr lang="lv-LV" sz="1400" u="none" strike="noStrike" dirty="0">
                          <a:effectLst/>
                        </a:rPr>
                        <a:t> </a:t>
                      </a:r>
                      <a:endParaRPr lang="en-GB" sz="1400" b="0" i="0" u="none" strike="noStrike" dirty="0">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tc>
                  <a:txBody>
                    <a:bodyPr/>
                    <a:lstStyle/>
                    <a:p>
                      <a:pPr algn="ctr" fontAlgn="ctr"/>
                      <a:r>
                        <a:rPr lang="lv-LV" sz="1400" u="none" strike="noStrike" dirty="0">
                          <a:effectLst/>
                        </a:rPr>
                        <a:t> </a:t>
                      </a:r>
                      <a:endParaRPr lang="en-GB" sz="1400" b="0" i="0" u="none" strike="noStrike" dirty="0">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extLst>
                  <a:ext uri="{0D108BD9-81ED-4DB2-BD59-A6C34878D82A}">
                    <a16:rowId xmlns="" xmlns:a16="http://schemas.microsoft.com/office/drawing/2014/main" val="2859924378"/>
                  </a:ext>
                </a:extLst>
              </a:tr>
              <a:tr h="670769">
                <a:tc>
                  <a:txBody>
                    <a:bodyPr/>
                    <a:lstStyle/>
                    <a:p>
                      <a:pPr algn="ctr" fontAlgn="ctr"/>
                      <a:r>
                        <a:rPr lang="lv-LV" sz="1400" u="none" strike="noStrike" dirty="0">
                          <a:effectLst/>
                        </a:rPr>
                        <a:t>Dzīvsudrabs</a:t>
                      </a:r>
                      <a:endParaRPr lang="en-GB" sz="1400" b="1" i="0" u="none" strike="noStrike" dirty="0">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tc>
                  <a:txBody>
                    <a:bodyPr/>
                    <a:lstStyle/>
                    <a:p>
                      <a:pPr algn="ctr" fontAlgn="ctr"/>
                      <a:r>
                        <a:rPr lang="lv-LV"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tc>
                  <a:txBody>
                    <a:bodyPr/>
                    <a:lstStyle/>
                    <a:p>
                      <a:pPr algn="ctr" fontAlgn="ctr"/>
                      <a:r>
                        <a:rPr lang="lv-LV" sz="1400" u="none" strike="noStrike">
                          <a:effectLst/>
                        </a:rPr>
                        <a:t> </a:t>
                      </a:r>
                      <a:endParaRPr lang="en-GB" sz="1400" b="0" i="0" u="none" strike="noStrike">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tc>
                  <a:txBody>
                    <a:bodyPr/>
                    <a:lstStyle/>
                    <a:p>
                      <a:pPr algn="ctr" fontAlgn="ctr"/>
                      <a:r>
                        <a:rPr lang="en-GB" sz="1400" u="none" strike="noStrike" dirty="0">
                          <a:effectLst/>
                        </a:rPr>
                        <a:t> </a:t>
                      </a:r>
                      <a:endParaRPr lang="en-GB" sz="1400" b="0" i="0" u="none" strike="noStrike" dirty="0">
                        <a:solidFill>
                          <a:srgbClr val="000000"/>
                        </a:solidFill>
                        <a:effectLst/>
                        <a:latin typeface="Calibri" panose="020F0502020204030204" pitchFamily="34" charset="0"/>
                      </a:endParaRPr>
                    </a:p>
                  </a:txBody>
                  <a:tcPr marL="7620" marR="7620" marT="7620" marB="0" anchor="ctr">
                    <a:solidFill>
                      <a:schemeClr val="accent4">
                        <a:lumMod val="60000"/>
                        <a:lumOff val="40000"/>
                      </a:schemeClr>
                    </a:solidFill>
                  </a:tcPr>
                </a:tc>
                <a:extLst>
                  <a:ext uri="{0D108BD9-81ED-4DB2-BD59-A6C34878D82A}">
                    <a16:rowId xmlns="" xmlns:a16="http://schemas.microsoft.com/office/drawing/2014/main" val="1246698964"/>
                  </a:ext>
                </a:extLst>
              </a:tr>
            </a:tbl>
          </a:graphicData>
        </a:graphic>
      </p:graphicFrame>
    </p:spTree>
    <p:extLst>
      <p:ext uri="{BB962C8B-B14F-4D97-AF65-F5344CB8AC3E}">
        <p14:creationId xmlns:p14="http://schemas.microsoft.com/office/powerpoint/2010/main" val="31133834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 xmlns:a16="http://schemas.microsoft.com/office/drawing/2014/main" id="{CAC8879A-87F3-4111-AFD4-09B15E1D323C}"/>
              </a:ext>
            </a:extLst>
          </p:cNvPr>
          <p:cNvSpPr txBox="1"/>
          <p:nvPr/>
        </p:nvSpPr>
        <p:spPr>
          <a:xfrm>
            <a:off x="3044301" y="87161"/>
            <a:ext cx="6103398" cy="589072"/>
          </a:xfrm>
          <a:prstGeom prst="rect">
            <a:avLst/>
          </a:prstGeom>
          <a:noFill/>
        </p:spPr>
        <p:txBody>
          <a:bodyPr wrap="square">
            <a:spAutoFit/>
          </a:bodyPr>
          <a:lstStyle/>
          <a:p>
            <a:pPr algn="ctr">
              <a:lnSpc>
                <a:spcPct val="150000"/>
              </a:lnSpc>
              <a:spcAft>
                <a:spcPts val="800"/>
              </a:spcAft>
            </a:pPr>
            <a:r>
              <a:rPr lang="lv-LV" sz="2400" b="1" dirty="0">
                <a:effectLst/>
                <a:latin typeface="Calibri" panose="020F0502020204030204" pitchFamily="34" charset="0"/>
                <a:ea typeface="Calibri" panose="020F0502020204030204" pitchFamily="34" charset="0"/>
                <a:cs typeface="Times New Roman" panose="02020603050405020304" pitchFamily="18" charset="0"/>
              </a:rPr>
              <a:t>Vārdu un uzvārdu locīšana</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 xmlns:a16="http://schemas.microsoft.com/office/drawing/2014/main" id="{1A7B1603-9787-40C7-B1DE-A578339396AD}"/>
              </a:ext>
            </a:extLst>
          </p:cNvPr>
          <p:cNvSpPr txBox="1"/>
          <p:nvPr/>
        </p:nvSpPr>
        <p:spPr>
          <a:xfrm>
            <a:off x="577049" y="676233"/>
            <a:ext cx="11123720" cy="999056"/>
          </a:xfrm>
          <a:prstGeom prst="rect">
            <a:avLst/>
          </a:prstGeom>
          <a:noFill/>
        </p:spPr>
        <p:txBody>
          <a:bodyPr wrap="square">
            <a:spAutoFit/>
          </a:bodyPr>
          <a:lstStyle/>
          <a:p>
            <a:pPr algn="ctr">
              <a:lnSpc>
                <a:spcPct val="150000"/>
              </a:lnSpc>
              <a:spcAft>
                <a:spcPts val="800"/>
              </a:spcAft>
            </a:pPr>
            <a:r>
              <a:rPr lang="lv-LV" sz="1400" b="1" u="sng" dirty="0">
                <a:effectLst/>
                <a:latin typeface="Calibri" panose="020F0502020204030204" pitchFamily="34" charset="0"/>
                <a:ea typeface="Calibri" panose="020F0502020204030204" pitchFamily="34" charset="0"/>
                <a:cs typeface="Times New Roman" panose="02020603050405020304" pitchFamily="18" charset="0"/>
              </a:rPr>
              <a:t>Lomu spēle</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lv-LV" sz="1400" dirty="0">
                <a:effectLst/>
                <a:latin typeface="Calibri" panose="020F0502020204030204" pitchFamily="34" charset="0"/>
                <a:ea typeface="Calibri" panose="020F0502020204030204" pitchFamily="34" charset="0"/>
                <a:cs typeface="Times New Roman" panose="02020603050405020304" pitchFamily="18" charset="0"/>
              </a:rPr>
              <a:t>Katrs skolēns izvelk vienu lapiņu, uz kuras ir uzrakstīts viņa jaunais vārds, uzvārds un vienu lapiņu ar citu vārdu, uzvārdu. Skolēnam jāuzraksta citas personas vārds un uzvārds datīvā un novēlējums. Tad skolēni apmainās ar lapiņām un kopīgi izvērtē, vai vārds, uzvārds ir uzrakstīts pareizi.</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0" name="Tabula 9">
            <a:extLst>
              <a:ext uri="{FF2B5EF4-FFF2-40B4-BE49-F238E27FC236}">
                <a16:creationId xmlns="" xmlns:a16="http://schemas.microsoft.com/office/drawing/2014/main" id="{E76239F7-66D7-4AD0-8D3E-DF4488F2CB59}"/>
              </a:ext>
            </a:extLst>
          </p:cNvPr>
          <p:cNvGraphicFramePr>
            <a:graphicFrameLocks noGrp="1"/>
          </p:cNvGraphicFramePr>
          <p:nvPr>
            <p:extLst>
              <p:ext uri="{D42A27DB-BD31-4B8C-83A1-F6EECF244321}">
                <p14:modId xmlns:p14="http://schemas.microsoft.com/office/powerpoint/2010/main" val="4015913162"/>
              </p:ext>
            </p:extLst>
          </p:nvPr>
        </p:nvGraphicFramePr>
        <p:xfrm>
          <a:off x="6231446" y="2529840"/>
          <a:ext cx="4025900" cy="899160"/>
        </p:xfrm>
        <a:graphic>
          <a:graphicData uri="http://schemas.openxmlformats.org/drawingml/2006/table">
            <a:tbl>
              <a:tblPr>
                <a:tableStyleId>{5C22544A-7EE6-4342-B048-85BDC9FD1C3A}</a:tableStyleId>
              </a:tblPr>
              <a:tblGrid>
                <a:gridCol w="1917700">
                  <a:extLst>
                    <a:ext uri="{9D8B030D-6E8A-4147-A177-3AD203B41FA5}">
                      <a16:colId xmlns="" xmlns:a16="http://schemas.microsoft.com/office/drawing/2014/main" val="3138298572"/>
                    </a:ext>
                  </a:extLst>
                </a:gridCol>
                <a:gridCol w="2108200">
                  <a:extLst>
                    <a:ext uri="{9D8B030D-6E8A-4147-A177-3AD203B41FA5}">
                      <a16:colId xmlns="" xmlns:a16="http://schemas.microsoft.com/office/drawing/2014/main" val="2578513863"/>
                    </a:ext>
                  </a:extLst>
                </a:gridCol>
              </a:tblGrid>
              <a:tr h="480060">
                <a:tc>
                  <a:txBody>
                    <a:bodyPr/>
                    <a:lstStyle/>
                    <a:p>
                      <a:pPr algn="ctr" fontAlgn="ctr"/>
                      <a:r>
                        <a:rPr lang="lv-LV" sz="1200" u="none" strike="noStrike" dirty="0">
                          <a:effectLst/>
                        </a:rPr>
                        <a:t>Ingus Egle </a:t>
                      </a:r>
                      <a:endParaRPr lang="en-GB" sz="1200" b="0" i="0" u="none" strike="noStrike" dirty="0">
                        <a:solidFill>
                          <a:srgbClr val="000000"/>
                        </a:solidFill>
                        <a:effectLst/>
                        <a:latin typeface="Calibri" panose="020F0502020204030204" pitchFamily="34" charset="0"/>
                      </a:endParaRPr>
                    </a:p>
                  </a:txBody>
                  <a:tcPr marL="7620" marR="7620" marT="7620" marB="0" anchor="ctr">
                    <a:solidFill>
                      <a:schemeClr val="accent3">
                        <a:lumMod val="60000"/>
                        <a:lumOff val="40000"/>
                      </a:schemeClr>
                    </a:solidFill>
                  </a:tcPr>
                </a:tc>
                <a:tc>
                  <a:txBody>
                    <a:bodyPr/>
                    <a:lstStyle/>
                    <a:p>
                      <a:pPr algn="ctr" fontAlgn="ctr"/>
                      <a:r>
                        <a:rPr lang="lv-LV" sz="1200" u="none" strike="noStrike" dirty="0">
                          <a:effectLst/>
                        </a:rPr>
                        <a:t>Novēlējums</a:t>
                      </a:r>
                      <a:endParaRPr lang="en-GB" sz="1200" b="0" i="0" u="none" strike="noStrike" dirty="0">
                        <a:solidFill>
                          <a:srgbClr val="000000"/>
                        </a:solidFill>
                        <a:effectLst/>
                        <a:latin typeface="Calibri" panose="020F0502020204030204" pitchFamily="34" charset="0"/>
                      </a:endParaRPr>
                    </a:p>
                  </a:txBody>
                  <a:tcPr marL="7620" marR="7620" marT="7620" marB="0" anchor="ctr">
                    <a:solidFill>
                      <a:schemeClr val="accent3">
                        <a:lumMod val="60000"/>
                        <a:lumOff val="40000"/>
                      </a:schemeClr>
                    </a:solidFill>
                  </a:tcPr>
                </a:tc>
                <a:extLst>
                  <a:ext uri="{0D108BD9-81ED-4DB2-BD59-A6C34878D82A}">
                    <a16:rowId xmlns="" xmlns:a16="http://schemas.microsoft.com/office/drawing/2014/main" val="875770184"/>
                  </a:ext>
                </a:extLst>
              </a:tr>
              <a:tr h="419100">
                <a:tc>
                  <a:txBody>
                    <a:bodyPr/>
                    <a:lstStyle/>
                    <a:p>
                      <a:pPr algn="ctr" fontAlgn="ctr"/>
                      <a:r>
                        <a:rPr lang="lv-LV" sz="1200" u="none" strike="noStrike">
                          <a:effectLst/>
                        </a:rPr>
                        <a:t>Kam Ingum Eglem</a:t>
                      </a:r>
                      <a:endParaRPr lang="en-GB" sz="1200" b="1" i="0" u="none" strike="noStrike">
                        <a:solidFill>
                          <a:srgbClr val="000000"/>
                        </a:solidFill>
                        <a:effectLst/>
                        <a:latin typeface="Calibri" panose="020F0502020204030204" pitchFamily="34" charset="0"/>
                      </a:endParaRPr>
                    </a:p>
                  </a:txBody>
                  <a:tcPr marL="7620" marR="7620" marT="7620" marB="0" anchor="ctr">
                    <a:solidFill>
                      <a:schemeClr val="accent3">
                        <a:lumMod val="60000"/>
                        <a:lumOff val="40000"/>
                      </a:schemeClr>
                    </a:solidFill>
                  </a:tcPr>
                </a:tc>
                <a:tc>
                  <a:txBody>
                    <a:bodyPr/>
                    <a:lstStyle/>
                    <a:p>
                      <a:pPr algn="ctr" fontAlgn="ctr"/>
                      <a:r>
                        <a:rPr lang="lv-LV" sz="1200" u="none" strike="noStrike" dirty="0">
                          <a:effectLst/>
                        </a:rPr>
                        <a:t>Lai Tev priecīga diena!</a:t>
                      </a:r>
                      <a:endParaRPr lang="en-GB" sz="1200" b="0" i="0" u="none" strike="noStrike" dirty="0">
                        <a:solidFill>
                          <a:srgbClr val="000000"/>
                        </a:solidFill>
                        <a:effectLst/>
                        <a:latin typeface="Calibri" panose="020F0502020204030204" pitchFamily="34" charset="0"/>
                      </a:endParaRPr>
                    </a:p>
                  </a:txBody>
                  <a:tcPr marL="7620" marR="7620" marT="7620" marB="0" anchor="ctr">
                    <a:solidFill>
                      <a:schemeClr val="accent3">
                        <a:lumMod val="60000"/>
                        <a:lumOff val="40000"/>
                      </a:schemeClr>
                    </a:solidFill>
                  </a:tcPr>
                </a:tc>
                <a:extLst>
                  <a:ext uri="{0D108BD9-81ED-4DB2-BD59-A6C34878D82A}">
                    <a16:rowId xmlns="" xmlns:a16="http://schemas.microsoft.com/office/drawing/2014/main" val="1260273768"/>
                  </a:ext>
                </a:extLst>
              </a:tr>
            </a:tbl>
          </a:graphicData>
        </a:graphic>
      </p:graphicFrame>
      <p:graphicFrame>
        <p:nvGraphicFramePr>
          <p:cNvPr id="12" name="Tabula 11">
            <a:extLst>
              <a:ext uri="{FF2B5EF4-FFF2-40B4-BE49-F238E27FC236}">
                <a16:creationId xmlns="" xmlns:a16="http://schemas.microsoft.com/office/drawing/2014/main" id="{D9D93935-67A7-4DAB-A36A-4BC72F79839B}"/>
              </a:ext>
            </a:extLst>
          </p:cNvPr>
          <p:cNvGraphicFramePr>
            <a:graphicFrameLocks noGrp="1"/>
          </p:cNvGraphicFramePr>
          <p:nvPr>
            <p:extLst>
              <p:ext uri="{D42A27DB-BD31-4B8C-83A1-F6EECF244321}">
                <p14:modId xmlns:p14="http://schemas.microsoft.com/office/powerpoint/2010/main" val="3314710518"/>
              </p:ext>
            </p:extLst>
          </p:nvPr>
        </p:nvGraphicFramePr>
        <p:xfrm>
          <a:off x="2378539" y="2264361"/>
          <a:ext cx="2015908" cy="2775030"/>
        </p:xfrm>
        <a:graphic>
          <a:graphicData uri="http://schemas.openxmlformats.org/drawingml/2006/table">
            <a:tbl>
              <a:tblPr>
                <a:tableStyleId>{5C22544A-7EE6-4342-B048-85BDC9FD1C3A}</a:tableStyleId>
              </a:tblPr>
              <a:tblGrid>
                <a:gridCol w="2015908">
                  <a:extLst>
                    <a:ext uri="{9D8B030D-6E8A-4147-A177-3AD203B41FA5}">
                      <a16:colId xmlns="" xmlns:a16="http://schemas.microsoft.com/office/drawing/2014/main" val="2061855610"/>
                    </a:ext>
                  </a:extLst>
                </a:gridCol>
              </a:tblGrid>
              <a:tr h="341009">
                <a:tc>
                  <a:txBody>
                    <a:bodyPr/>
                    <a:lstStyle/>
                    <a:p>
                      <a:pPr algn="ctr" fontAlgn="ctr"/>
                      <a:r>
                        <a:rPr lang="lv-LV" sz="1200" u="none" strike="noStrike" dirty="0">
                          <a:effectLst/>
                        </a:rPr>
                        <a:t>1. Markuss Liepa</a:t>
                      </a:r>
                      <a:endParaRPr lang="en-GB" sz="1200" b="0" i="0" u="none" strike="noStrike" dirty="0">
                        <a:solidFill>
                          <a:srgbClr val="000000"/>
                        </a:solidFill>
                        <a:effectLst/>
                        <a:latin typeface="Calibri" panose="020F0502020204030204" pitchFamily="34" charset="0"/>
                      </a:endParaRPr>
                    </a:p>
                  </a:txBody>
                  <a:tcPr marL="7620" marR="7620" marT="7620" marB="0" anchor="ctr">
                    <a:solidFill>
                      <a:schemeClr val="accent3">
                        <a:lumMod val="60000"/>
                        <a:lumOff val="40000"/>
                      </a:schemeClr>
                    </a:solidFill>
                  </a:tcPr>
                </a:tc>
                <a:extLst>
                  <a:ext uri="{0D108BD9-81ED-4DB2-BD59-A6C34878D82A}">
                    <a16:rowId xmlns="" xmlns:a16="http://schemas.microsoft.com/office/drawing/2014/main" val="1822217292"/>
                  </a:ext>
                </a:extLst>
              </a:tr>
              <a:tr h="341009">
                <a:tc>
                  <a:txBody>
                    <a:bodyPr/>
                    <a:lstStyle/>
                    <a:p>
                      <a:pPr algn="ctr" fontAlgn="ctr"/>
                      <a:r>
                        <a:rPr lang="lv-LV" sz="1200" u="none" strike="noStrike" dirty="0">
                          <a:effectLst/>
                        </a:rPr>
                        <a:t>2. Ingus Egle</a:t>
                      </a:r>
                      <a:endParaRPr lang="en-GB" sz="1200" b="0" i="0" u="none" strike="noStrike" dirty="0">
                        <a:solidFill>
                          <a:srgbClr val="000000"/>
                        </a:solidFill>
                        <a:effectLst/>
                        <a:latin typeface="Calibri" panose="020F0502020204030204" pitchFamily="34" charset="0"/>
                      </a:endParaRPr>
                    </a:p>
                  </a:txBody>
                  <a:tcPr marL="7620" marR="7620" marT="7620" marB="0" anchor="ctr">
                    <a:solidFill>
                      <a:schemeClr val="accent3">
                        <a:lumMod val="60000"/>
                        <a:lumOff val="40000"/>
                      </a:schemeClr>
                    </a:solidFill>
                  </a:tcPr>
                </a:tc>
                <a:extLst>
                  <a:ext uri="{0D108BD9-81ED-4DB2-BD59-A6C34878D82A}">
                    <a16:rowId xmlns="" xmlns:a16="http://schemas.microsoft.com/office/drawing/2014/main" val="406136579"/>
                  </a:ext>
                </a:extLst>
              </a:tr>
              <a:tr h="373870">
                <a:tc>
                  <a:txBody>
                    <a:bodyPr/>
                    <a:lstStyle/>
                    <a:p>
                      <a:pPr algn="ctr" fontAlgn="ctr"/>
                      <a:r>
                        <a:rPr lang="lv-LV" sz="1200" u="none" strike="noStrike" dirty="0">
                          <a:effectLst/>
                        </a:rPr>
                        <a:t>3. Dace Markus</a:t>
                      </a:r>
                      <a:endParaRPr lang="en-GB" sz="1200" b="0" i="0" u="none" strike="noStrike" dirty="0">
                        <a:solidFill>
                          <a:srgbClr val="000000"/>
                        </a:solidFill>
                        <a:effectLst/>
                        <a:latin typeface="Calibri" panose="020F0502020204030204" pitchFamily="34" charset="0"/>
                      </a:endParaRPr>
                    </a:p>
                  </a:txBody>
                  <a:tcPr marL="7620" marR="7620" marT="7620" marB="0" anchor="ctr">
                    <a:solidFill>
                      <a:schemeClr val="accent3">
                        <a:lumMod val="60000"/>
                        <a:lumOff val="40000"/>
                      </a:schemeClr>
                    </a:solidFill>
                  </a:tcPr>
                </a:tc>
                <a:extLst>
                  <a:ext uri="{0D108BD9-81ED-4DB2-BD59-A6C34878D82A}">
                    <a16:rowId xmlns="" xmlns:a16="http://schemas.microsoft.com/office/drawing/2014/main" val="2937587185"/>
                  </a:ext>
                </a:extLst>
              </a:tr>
              <a:tr h="355106">
                <a:tc>
                  <a:txBody>
                    <a:bodyPr/>
                    <a:lstStyle/>
                    <a:p>
                      <a:pPr algn="ctr" fontAlgn="ctr"/>
                      <a:r>
                        <a:rPr lang="lv-LV" sz="1200" u="none" strike="noStrike" dirty="0">
                          <a:effectLst/>
                        </a:rPr>
                        <a:t>4. Jānis </a:t>
                      </a:r>
                      <a:r>
                        <a:rPr lang="lv-LV" sz="1200" u="none" strike="noStrike" dirty="0" err="1">
                          <a:effectLst/>
                        </a:rPr>
                        <a:t>Šimkus</a:t>
                      </a:r>
                      <a:endParaRPr lang="en-GB" sz="1200" b="0" i="0" u="none" strike="noStrike" dirty="0">
                        <a:solidFill>
                          <a:srgbClr val="000000"/>
                        </a:solidFill>
                        <a:effectLst/>
                        <a:latin typeface="Calibri" panose="020F0502020204030204" pitchFamily="34" charset="0"/>
                      </a:endParaRPr>
                    </a:p>
                  </a:txBody>
                  <a:tcPr marL="7620" marR="7620" marT="7620" marB="0" anchor="ctr">
                    <a:solidFill>
                      <a:schemeClr val="accent3">
                        <a:lumMod val="60000"/>
                        <a:lumOff val="40000"/>
                      </a:schemeClr>
                    </a:solidFill>
                  </a:tcPr>
                </a:tc>
                <a:extLst>
                  <a:ext uri="{0D108BD9-81ED-4DB2-BD59-A6C34878D82A}">
                    <a16:rowId xmlns="" xmlns:a16="http://schemas.microsoft.com/office/drawing/2014/main" val="1918728412"/>
                  </a:ext>
                </a:extLst>
              </a:tr>
              <a:tr h="341009">
                <a:tc>
                  <a:txBody>
                    <a:bodyPr/>
                    <a:lstStyle/>
                    <a:p>
                      <a:pPr algn="ctr" fontAlgn="ctr"/>
                      <a:r>
                        <a:rPr lang="lv-LV" sz="1200" u="none" strike="noStrike">
                          <a:effectLst/>
                        </a:rPr>
                        <a:t>5. Otto Krūze</a:t>
                      </a:r>
                      <a:endParaRPr lang="en-GB" sz="1200" b="0" i="0" u="none" strike="noStrike">
                        <a:solidFill>
                          <a:srgbClr val="000000"/>
                        </a:solidFill>
                        <a:effectLst/>
                        <a:latin typeface="Calibri" panose="020F0502020204030204" pitchFamily="34" charset="0"/>
                      </a:endParaRPr>
                    </a:p>
                  </a:txBody>
                  <a:tcPr marL="7620" marR="7620" marT="7620" marB="0" anchor="ctr">
                    <a:solidFill>
                      <a:schemeClr val="accent3">
                        <a:lumMod val="60000"/>
                        <a:lumOff val="40000"/>
                      </a:schemeClr>
                    </a:solidFill>
                  </a:tcPr>
                </a:tc>
                <a:extLst>
                  <a:ext uri="{0D108BD9-81ED-4DB2-BD59-A6C34878D82A}">
                    <a16:rowId xmlns="" xmlns:a16="http://schemas.microsoft.com/office/drawing/2014/main" val="198213608"/>
                  </a:ext>
                </a:extLst>
              </a:tr>
              <a:tr h="341009">
                <a:tc>
                  <a:txBody>
                    <a:bodyPr/>
                    <a:lstStyle/>
                    <a:p>
                      <a:pPr algn="ctr" fontAlgn="ctr"/>
                      <a:r>
                        <a:rPr lang="lv-LV" sz="1200" u="none" strike="noStrike">
                          <a:effectLst/>
                        </a:rPr>
                        <a:t>6. Markus Bērzs</a:t>
                      </a:r>
                      <a:endParaRPr lang="en-GB" sz="1200" b="0" i="0" u="none" strike="noStrike">
                        <a:solidFill>
                          <a:srgbClr val="000000"/>
                        </a:solidFill>
                        <a:effectLst/>
                        <a:latin typeface="Calibri" panose="020F0502020204030204" pitchFamily="34" charset="0"/>
                      </a:endParaRPr>
                    </a:p>
                  </a:txBody>
                  <a:tcPr marL="7620" marR="7620" marT="7620" marB="0" anchor="ctr">
                    <a:solidFill>
                      <a:schemeClr val="accent3">
                        <a:lumMod val="60000"/>
                        <a:lumOff val="40000"/>
                      </a:schemeClr>
                    </a:solidFill>
                  </a:tcPr>
                </a:tc>
                <a:extLst>
                  <a:ext uri="{0D108BD9-81ED-4DB2-BD59-A6C34878D82A}">
                    <a16:rowId xmlns="" xmlns:a16="http://schemas.microsoft.com/office/drawing/2014/main" val="4260535263"/>
                  </a:ext>
                </a:extLst>
              </a:tr>
              <a:tr h="341009">
                <a:tc>
                  <a:txBody>
                    <a:bodyPr/>
                    <a:lstStyle/>
                    <a:p>
                      <a:pPr algn="ctr" fontAlgn="ctr"/>
                      <a:r>
                        <a:rPr lang="lv-LV" sz="1200" u="none" strike="noStrike" dirty="0">
                          <a:effectLst/>
                        </a:rPr>
                        <a:t>7. Kārlis </a:t>
                      </a:r>
                      <a:r>
                        <a:rPr lang="lv-LV" sz="1200" u="none" strike="noStrike" dirty="0" err="1">
                          <a:effectLst/>
                        </a:rPr>
                        <a:t>Linkaits</a:t>
                      </a:r>
                      <a:endParaRPr lang="en-GB" sz="1200" b="0" i="0" u="none" strike="noStrike" dirty="0">
                        <a:solidFill>
                          <a:srgbClr val="000000"/>
                        </a:solidFill>
                        <a:effectLst/>
                        <a:latin typeface="Calibri" panose="020F0502020204030204" pitchFamily="34" charset="0"/>
                      </a:endParaRPr>
                    </a:p>
                  </a:txBody>
                  <a:tcPr marL="7620" marR="7620" marT="7620" marB="0" anchor="ctr">
                    <a:solidFill>
                      <a:schemeClr val="accent3">
                        <a:lumMod val="60000"/>
                        <a:lumOff val="40000"/>
                      </a:schemeClr>
                    </a:solidFill>
                  </a:tcPr>
                </a:tc>
                <a:extLst>
                  <a:ext uri="{0D108BD9-81ED-4DB2-BD59-A6C34878D82A}">
                    <a16:rowId xmlns="" xmlns:a16="http://schemas.microsoft.com/office/drawing/2014/main" val="1067405769"/>
                  </a:ext>
                </a:extLst>
              </a:tr>
              <a:tr h="341009">
                <a:tc>
                  <a:txBody>
                    <a:bodyPr/>
                    <a:lstStyle/>
                    <a:p>
                      <a:pPr algn="ctr" fontAlgn="ctr"/>
                      <a:r>
                        <a:rPr lang="lv-LV" sz="1200" u="none" strike="noStrike" dirty="0">
                          <a:effectLst/>
                        </a:rPr>
                        <a:t>8. Estere Klints</a:t>
                      </a:r>
                      <a:endParaRPr lang="en-GB" sz="1200" b="0" i="0" u="none" strike="noStrike" dirty="0">
                        <a:solidFill>
                          <a:srgbClr val="000000"/>
                        </a:solidFill>
                        <a:effectLst/>
                        <a:latin typeface="Calibri" panose="020F0502020204030204" pitchFamily="34" charset="0"/>
                      </a:endParaRPr>
                    </a:p>
                  </a:txBody>
                  <a:tcPr marL="7620" marR="7620" marT="7620" marB="0" anchor="ctr">
                    <a:solidFill>
                      <a:schemeClr val="accent3">
                        <a:lumMod val="60000"/>
                        <a:lumOff val="40000"/>
                      </a:schemeClr>
                    </a:solidFill>
                  </a:tcPr>
                </a:tc>
                <a:extLst>
                  <a:ext uri="{0D108BD9-81ED-4DB2-BD59-A6C34878D82A}">
                    <a16:rowId xmlns="" xmlns:a16="http://schemas.microsoft.com/office/drawing/2014/main" val="1348029590"/>
                  </a:ext>
                </a:extLst>
              </a:tr>
            </a:tbl>
          </a:graphicData>
        </a:graphic>
      </p:graphicFrame>
    </p:spTree>
    <p:extLst>
      <p:ext uri="{BB962C8B-B14F-4D97-AF65-F5344CB8AC3E}">
        <p14:creationId xmlns:p14="http://schemas.microsoft.com/office/powerpoint/2010/main" val="15459506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ttēls 2">
            <a:extLst>
              <a:ext uri="{FF2B5EF4-FFF2-40B4-BE49-F238E27FC236}">
                <a16:creationId xmlns="" xmlns:a16="http://schemas.microsoft.com/office/drawing/2014/main" id="{B3ACB65A-2D27-41EB-A970-69A54E47FFC0}"/>
              </a:ext>
            </a:extLst>
          </p:cNvPr>
          <p:cNvPicPr>
            <a:picLocks noChangeAspect="1"/>
          </p:cNvPicPr>
          <p:nvPr/>
        </p:nvPicPr>
        <p:blipFill>
          <a:blip r:embed="rId2" cstate="print">
            <a:alphaModFix amt="85000"/>
            <a:extLst>
              <a:ext uri="{28A0092B-C50C-407E-A947-70E740481C1C}">
                <a14:useLocalDpi xmlns:a14="http://schemas.microsoft.com/office/drawing/2010/main" val="0"/>
              </a:ext>
            </a:extLst>
          </a:blip>
          <a:stretch>
            <a:fillRect/>
          </a:stretch>
        </p:blipFill>
        <p:spPr>
          <a:xfrm>
            <a:off x="459788" y="1278719"/>
            <a:ext cx="7075138" cy="34818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Attēls 4">
            <a:extLst>
              <a:ext uri="{FF2B5EF4-FFF2-40B4-BE49-F238E27FC236}">
                <a16:creationId xmlns="" xmlns:a16="http://schemas.microsoft.com/office/drawing/2014/main" id="{FC0B48C8-1990-414C-90C5-FC8DFD38A3C2}"/>
              </a:ext>
            </a:extLst>
          </p:cNvPr>
          <p:cNvPicPr>
            <a:picLocks noChangeAspect="1"/>
          </p:cNvPicPr>
          <p:nvPr/>
        </p:nvPicPr>
        <p:blipFill>
          <a:blip r:embed="rId3" cstate="print">
            <a:alphaModFix amt="85000"/>
            <a:extLst>
              <a:ext uri="{28A0092B-C50C-407E-A947-70E740481C1C}">
                <a14:useLocalDpi xmlns:a14="http://schemas.microsoft.com/office/drawing/2010/main" val="0"/>
              </a:ext>
            </a:extLst>
          </a:blip>
          <a:stretch>
            <a:fillRect/>
          </a:stretch>
        </p:blipFill>
        <p:spPr>
          <a:xfrm>
            <a:off x="7119706" y="2613024"/>
            <a:ext cx="4958549" cy="243386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7" name="TextBox 6">
            <a:extLst>
              <a:ext uri="{FF2B5EF4-FFF2-40B4-BE49-F238E27FC236}">
                <a16:creationId xmlns="" xmlns:a16="http://schemas.microsoft.com/office/drawing/2014/main" id="{8D79B49C-ABBC-4A94-81CE-A23BA46AD56F}"/>
              </a:ext>
            </a:extLst>
          </p:cNvPr>
          <p:cNvSpPr txBox="1"/>
          <p:nvPr/>
        </p:nvSpPr>
        <p:spPr>
          <a:xfrm>
            <a:off x="3318029" y="256106"/>
            <a:ext cx="6103398" cy="470000"/>
          </a:xfrm>
          <a:prstGeom prst="rect">
            <a:avLst/>
          </a:prstGeom>
          <a:noFill/>
        </p:spPr>
        <p:txBody>
          <a:bodyPr wrap="square">
            <a:spAutoFit/>
          </a:bodyPr>
          <a:lstStyle/>
          <a:p>
            <a:pPr>
              <a:lnSpc>
                <a:spcPct val="107000"/>
              </a:lnSpc>
              <a:spcAft>
                <a:spcPts val="800"/>
              </a:spcAft>
            </a:pPr>
            <a:r>
              <a:rPr lang="lv-LV" sz="2400" i="1" dirty="0" err="1">
                <a:effectLst/>
                <a:latin typeface="Calibri" panose="020F0502020204030204" pitchFamily="34" charset="0"/>
                <a:ea typeface="Calibri" panose="020F0502020204030204" pitchFamily="34" charset="0"/>
                <a:cs typeface="Times New Roman" panose="02020603050405020304" pitchFamily="18" charset="0"/>
              </a:rPr>
              <a:t>Kahoot</a:t>
            </a:r>
            <a:r>
              <a:rPr lang="lv-LV" sz="2400" i="1" dirty="0">
                <a:effectLst/>
                <a:latin typeface="Calibri" panose="020F0502020204030204" pitchFamily="34" charset="0"/>
                <a:ea typeface="Calibri" panose="020F0502020204030204" pitchFamily="34" charset="0"/>
                <a:cs typeface="Times New Roman" panose="02020603050405020304" pitchFamily="18" charset="0"/>
              </a:rPr>
              <a:t>!</a:t>
            </a:r>
            <a:r>
              <a:rPr lang="lv-LV" sz="2400" dirty="0">
                <a:effectLst/>
                <a:latin typeface="Calibri" panose="020F0502020204030204" pitchFamily="34" charset="0"/>
                <a:ea typeface="Calibri" panose="020F0502020204030204" pitchFamily="34" charset="0"/>
                <a:cs typeface="Times New Roman" panose="02020603050405020304" pitchFamily="18" charset="0"/>
              </a:rPr>
              <a:t> Spēle – sintaktiskās konstrukcijas</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0915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 xmlns:a16="http://schemas.microsoft.com/office/drawing/2014/main" id="{4438617C-0AF5-43FA-A568-38A932A9BBAA}"/>
              </a:ext>
            </a:extLst>
          </p:cNvPr>
          <p:cNvSpPr>
            <a:spLocks noGrp="1"/>
          </p:cNvSpPr>
          <p:nvPr>
            <p:ph type="title" idx="4294967295"/>
          </p:nvPr>
        </p:nvSpPr>
        <p:spPr>
          <a:xfrm>
            <a:off x="1953087" y="4829068"/>
            <a:ext cx="9448800" cy="346075"/>
          </a:xfrm>
        </p:spPr>
        <p:txBody>
          <a:bodyPr>
            <a:noAutofit/>
          </a:bodyPr>
          <a:lstStyle/>
          <a:p>
            <a:pPr algn="r"/>
            <a:r>
              <a:rPr lang="lv-LV" sz="4400" dirty="0">
                <a:latin typeface="Aldhabi" panose="01000000000000000000" pitchFamily="2" charset="-78"/>
                <a:cs typeface="Aldhabi" panose="01000000000000000000" pitchFamily="2" charset="-78"/>
              </a:rPr>
              <a:t>Materiālu veidoja:</a:t>
            </a:r>
            <a:endParaRPr lang="en-GB" sz="4400" dirty="0">
              <a:latin typeface="Aldhabi" panose="01000000000000000000" pitchFamily="2" charset="-78"/>
              <a:cs typeface="Aldhabi" panose="01000000000000000000" pitchFamily="2" charset="-78"/>
            </a:endParaRPr>
          </a:p>
        </p:txBody>
      </p:sp>
      <p:sp>
        <p:nvSpPr>
          <p:cNvPr id="3" name="Satura vietturis 2">
            <a:extLst>
              <a:ext uri="{FF2B5EF4-FFF2-40B4-BE49-F238E27FC236}">
                <a16:creationId xmlns="" xmlns:a16="http://schemas.microsoft.com/office/drawing/2014/main" id="{A0DAEBF6-BBC7-4529-BEE1-15859AF7FB44}"/>
              </a:ext>
            </a:extLst>
          </p:cNvPr>
          <p:cNvSpPr>
            <a:spLocks noGrp="1"/>
          </p:cNvSpPr>
          <p:nvPr>
            <p:ph idx="4294967295"/>
          </p:nvPr>
        </p:nvSpPr>
        <p:spPr>
          <a:xfrm>
            <a:off x="5520216" y="3429000"/>
            <a:ext cx="5881671" cy="2468771"/>
          </a:xfrm>
        </p:spPr>
        <p:txBody>
          <a:bodyPr>
            <a:normAutofit fontScale="85000" lnSpcReduction="20000"/>
          </a:bodyPr>
          <a:lstStyle/>
          <a:p>
            <a:pPr marL="0" indent="0" algn="r">
              <a:buNone/>
            </a:pPr>
            <a:endParaRPr lang="lv-LV" dirty="0"/>
          </a:p>
          <a:p>
            <a:pPr marL="0" indent="0" algn="r">
              <a:buNone/>
            </a:pPr>
            <a:endParaRPr lang="lv-LV" dirty="0"/>
          </a:p>
          <a:p>
            <a:pPr marL="0" indent="0" algn="r">
              <a:buNone/>
            </a:pPr>
            <a:endParaRPr lang="lv-LV" dirty="0"/>
          </a:p>
          <a:p>
            <a:pPr marL="0" indent="0" algn="r">
              <a:buNone/>
            </a:pPr>
            <a:endParaRPr lang="lv-LV" dirty="0">
              <a:latin typeface="Aparajita" panose="02020603050405020304" pitchFamily="18" charset="0"/>
              <a:cs typeface="Aparajita" panose="02020603050405020304" pitchFamily="18" charset="0"/>
            </a:endParaRPr>
          </a:p>
          <a:p>
            <a:pPr marL="0" indent="0" algn="r">
              <a:buNone/>
            </a:pPr>
            <a:endParaRPr lang="lv-LV" sz="1400" dirty="0">
              <a:latin typeface="Aparajita" panose="02020603050405020304" pitchFamily="18" charset="0"/>
              <a:cs typeface="Aparajita" panose="02020603050405020304" pitchFamily="18" charset="0"/>
            </a:endParaRPr>
          </a:p>
          <a:p>
            <a:pPr marL="0" indent="0" algn="r">
              <a:buNone/>
            </a:pPr>
            <a:r>
              <a:rPr lang="lv-LV" dirty="0">
                <a:latin typeface="Aparajita" panose="02020603050405020304" pitchFamily="18" charset="0"/>
                <a:cs typeface="Aparajita" panose="02020603050405020304" pitchFamily="18" charset="0"/>
              </a:rPr>
              <a:t> </a:t>
            </a:r>
            <a:r>
              <a:rPr lang="lv-LV" dirty="0" smtClean="0">
                <a:latin typeface="Aparajita" panose="02020603050405020304" pitchFamily="18" charset="0"/>
                <a:cs typeface="Aparajita" panose="02020603050405020304" pitchFamily="18" charset="0"/>
              </a:rPr>
              <a:t>Ādažu </a:t>
            </a:r>
            <a:r>
              <a:rPr lang="lv-LV" dirty="0">
                <a:latin typeface="Aparajita" panose="02020603050405020304" pitchFamily="18" charset="0"/>
                <a:cs typeface="Aparajita" panose="02020603050405020304" pitchFamily="18" charset="0"/>
              </a:rPr>
              <a:t>Brīvās </a:t>
            </a:r>
            <a:r>
              <a:rPr lang="lv-LV" dirty="0" err="1">
                <a:latin typeface="Aparajita" panose="02020603050405020304" pitchFamily="18" charset="0"/>
                <a:cs typeface="Aparajita" panose="02020603050405020304" pitchFamily="18" charset="0"/>
              </a:rPr>
              <a:t>Valdorfa</a:t>
            </a:r>
            <a:r>
              <a:rPr lang="lv-LV" dirty="0">
                <a:latin typeface="Aparajita" panose="02020603050405020304" pitchFamily="18" charset="0"/>
                <a:cs typeface="Aparajita" panose="02020603050405020304" pitchFamily="18" charset="0"/>
              </a:rPr>
              <a:t> skolas </a:t>
            </a:r>
            <a:r>
              <a:rPr lang="lv-LV" dirty="0" err="1">
                <a:latin typeface="Aparajita" panose="02020603050405020304" pitchFamily="18" charset="0"/>
                <a:cs typeface="Aparajita" panose="02020603050405020304" pitchFamily="18" charset="0"/>
              </a:rPr>
              <a:t>latviesu</a:t>
            </a:r>
            <a:r>
              <a:rPr lang="lv-LV" dirty="0">
                <a:latin typeface="Aparajita" panose="02020603050405020304" pitchFamily="18" charset="0"/>
                <a:cs typeface="Aparajita" panose="02020603050405020304" pitchFamily="18" charset="0"/>
              </a:rPr>
              <a:t> valodas </a:t>
            </a:r>
            <a:r>
              <a:rPr lang="lv-LV">
                <a:latin typeface="Aparajita" panose="02020603050405020304" pitchFamily="18" charset="0"/>
                <a:cs typeface="Aparajita" panose="02020603050405020304" pitchFamily="18" charset="0"/>
              </a:rPr>
              <a:t>skolotājas </a:t>
            </a:r>
            <a:r>
              <a:rPr lang="lv-LV" smtClean="0">
                <a:latin typeface="Aparajita" panose="02020603050405020304" pitchFamily="18" charset="0"/>
                <a:cs typeface="Aparajita" panose="02020603050405020304" pitchFamily="18" charset="0"/>
              </a:rPr>
              <a:t> Marika </a:t>
            </a:r>
            <a:r>
              <a:rPr lang="lv-LV" dirty="0" err="1">
                <a:latin typeface="Aparajita" panose="02020603050405020304" pitchFamily="18" charset="0"/>
                <a:cs typeface="Aparajita" panose="02020603050405020304" pitchFamily="18" charset="0"/>
              </a:rPr>
              <a:t>Hudobkina</a:t>
            </a:r>
            <a:r>
              <a:rPr lang="lv-LV" dirty="0">
                <a:latin typeface="Aparajita" panose="02020603050405020304" pitchFamily="18" charset="0"/>
                <a:cs typeface="Aparajita" panose="02020603050405020304" pitchFamily="18" charset="0"/>
              </a:rPr>
              <a:t> un Inga Zemīte</a:t>
            </a:r>
            <a:endParaRPr lang="en-GB" dirty="0">
              <a:latin typeface="Aparajita" panose="02020603050405020304" pitchFamily="18" charset="0"/>
              <a:cs typeface="Aparajita" panose="02020603050405020304" pitchFamily="18" charset="0"/>
            </a:endParaRPr>
          </a:p>
        </p:txBody>
      </p:sp>
    </p:spTree>
    <p:extLst>
      <p:ext uri="{BB962C8B-B14F-4D97-AF65-F5344CB8AC3E}">
        <p14:creationId xmlns:p14="http://schemas.microsoft.com/office/powerpoint/2010/main" val="1054689249"/>
      </p:ext>
    </p:extLst>
  </p:cSld>
  <p:clrMapOvr>
    <a:masterClrMapping/>
  </p:clrMapOvr>
</p:sld>
</file>

<file path=ppt/theme/theme1.xml><?xml version="1.0" encoding="utf-8"?>
<a:theme xmlns:a="http://schemas.openxmlformats.org/drawingml/2006/main" name="Galerija">
  <a:themeElements>
    <a:clrScheme name="Galerija">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ja">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ja">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Slice</Template>
  <TotalTime>5001</TotalTime>
  <Words>2082</Words>
  <Application>Microsoft Office PowerPoint</Application>
  <PresentationFormat>Widescreen</PresentationFormat>
  <Paragraphs>357</Paragraphs>
  <Slides>45</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45</vt:i4>
      </vt:variant>
    </vt:vector>
  </HeadingPairs>
  <TitlesOfParts>
    <vt:vector size="60" baseType="lpstr">
      <vt:lpstr>Aldhabi</vt:lpstr>
      <vt:lpstr>Aparajita</vt:lpstr>
      <vt:lpstr>Arial</vt:lpstr>
      <vt:lpstr>Calibri</vt:lpstr>
      <vt:lpstr>Gill Sans MT</vt:lpstr>
      <vt:lpstr>Kristen ITC</vt:lpstr>
      <vt:lpstr>MV Boli</vt:lpstr>
      <vt:lpstr>Papyrus</vt:lpstr>
      <vt:lpstr>Showcard Gothic</vt:lpstr>
      <vt:lpstr>Symbol</vt:lpstr>
      <vt:lpstr>STXingkai</vt:lpstr>
      <vt:lpstr>Times New Roman</vt:lpstr>
      <vt:lpstr>Umbra TL</vt:lpstr>
      <vt:lpstr>Wide Latin</vt:lpstr>
      <vt:lpstr>Galerija</vt:lpstr>
      <vt:lpstr>Biežāk pieļautās kļūdas </vt:lpstr>
      <vt:lpstr>Lasītprasme</vt:lpstr>
      <vt:lpstr>1. citē, nevis formulē domu saviem vārdiem. </vt:lpstr>
      <vt:lpstr>2. Grūtības formulēt secinājumus, trūkst loģikas.  </vt:lpstr>
      <vt:lpstr>3. Grūtības formulēt problēmu. </vt:lpstr>
      <vt:lpstr>4. Grūtības sagādā teksta izpratnes uzdevumi, kuros ir pārnestas nozīmes vārdi vai zemteksts. Vērojama vai nu neizpratne, vai neiedziļināšanās.  </vt:lpstr>
      <vt:lpstr> 5. Formulē domu vienā palīgteikumā  </vt:lpstr>
      <vt:lpstr>6. Retāk lietoti jēdzieni, kuri nav ikdienas vārdu krājumā, ir vienaldzīgi, līdz ar to trūkst izpratnes šo vārdu lietojumā, tie tiek lietoti pavirši. Šo procesu pastiprināja attālinātā mācīšanās.  Dzimte – dzimta - dzimums     </vt:lpstr>
      <vt:lpstr> 7. Valodniecības terminu nezināšana  Tiek izrakstīti visi svešvārdi vai vārdi, kuru nozīme nav skaidra.  </vt:lpstr>
      <vt:lpstr>8. Neprot pamatot domas. Izmanto palīgteikumu, kas sākas ar jo vai tāpēc ka, tomēr pamatojums ir formāls, tajā pietrūkst likumsakarību.  </vt:lpstr>
      <vt:lpstr>Secinājumi </vt:lpstr>
      <vt:lpstr>Runātprasme </vt:lpstr>
      <vt:lpstr>Skolēni, kuri izvēlas tematu, kas viņus interesē vai kas ir pētīts kādā no mācību priekšmetiem vai patstāvīgi, spēj veidot veiksmīgu pamatojumu. </vt:lpstr>
      <vt:lpstr>Vispārīgi temati traucē saturiski sasaistīt aktualitāti vai interesi ar izvēlēto materiālu. </vt:lpstr>
      <vt:lpstr>kļūdas</vt:lpstr>
      <vt:lpstr>ieteikumi</vt:lpstr>
      <vt:lpstr>Valodas sistēmas izpratne</vt:lpstr>
      <vt:lpstr>1. Grūtības saprast pārnesto nozīmi. </vt:lpstr>
      <vt:lpstr>  2. vājas lasītprasmes dēļ nespēj izsecināt, kas ir ,,Četru ceļu krustojums”. </vt:lpstr>
      <vt:lpstr>3. īpašības vārda ar noteikto galotni locīšana. </vt:lpstr>
      <vt:lpstr>4. Ģenitīva l0cījuma lietojums saistībā ar apstākļa vārdu daudz. </vt:lpstr>
      <vt:lpstr>5. Jauc darbības vārdu formu veidošanu, kuri nebeidzas ar izskaņām  -īt,- īties.  </vt:lpstr>
      <vt:lpstr>6. Vārdu un uzvārdu locīšana.</vt:lpstr>
      <vt:lpstr>7. Vārda formas veidošana no pats un reize. </vt:lpstr>
      <vt:lpstr>  8. Darbības vārda lietošana pavēles izteiksmē.  </vt:lpstr>
      <vt:lpstr>9. Neatpazīst  teikumā visas sintaktiskās konstrukcijas. Kāds komats paliek neielikts vai ir ielikts par daudz. Komatu lietojumam nav pamata.    </vt:lpstr>
      <vt:lpstr> 10. Vienlīdzīgu palīgteikumu atpazīšana un atdalīšana, KĀ ARĪ Vairāku palīgteikumu precīza atdalīšana vienA teikumA ROBEŽĀS.    </vt:lpstr>
      <vt:lpstr>11. VEIDOJOT TEIKUMUS PĒC NOSACĪJUMIEM, ir skolēni, kuriem GRŪTĪBAS SAGĀDĀ Prievārda dēļ saistījums ar deklinējamu vārdu. </vt:lpstr>
      <vt:lpstr>12. Saliktā pakārtotā teikumā, kur virsteikumā jābūt izteiktam jautājumam, tiek  izmantota tiešā runa.</vt:lpstr>
      <vt:lpstr>rakstītprasme</vt:lpstr>
      <vt:lpstr>interpunkcija</vt:lpstr>
      <vt:lpstr>ortogrāfija</vt:lpstr>
      <vt:lpstr>ortogrāfija</vt:lpstr>
      <vt:lpstr>Stils</vt:lpstr>
      <vt:lpstr>Stils</vt:lpstr>
      <vt:lpstr>Stils</vt:lpstr>
      <vt:lpstr>Daži ieteikumi</vt:lpstr>
      <vt:lpstr>Krustvārdu Mīkla</vt:lpstr>
      <vt:lpstr>PowerPoint Presentation</vt:lpstr>
      <vt:lpstr>PowerPoint Presentation</vt:lpstr>
      <vt:lpstr>PowerPoint Presentation</vt:lpstr>
      <vt:lpstr>PowerPoint Presentation</vt:lpstr>
      <vt:lpstr>PowerPoint Presentation</vt:lpstr>
      <vt:lpstr>PowerPoint Presentation</vt:lpstr>
      <vt:lpstr>Materiālu veidoja: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Tipiskākās kļūdas</dc:title>
  <dc:creator>inga zemite</dc:creator>
  <cp:lastModifiedBy>Kaspars Špūle</cp:lastModifiedBy>
  <cp:revision>57</cp:revision>
  <dcterms:created xsi:type="dcterms:W3CDTF">2021-09-04T20:05:38Z</dcterms:created>
  <dcterms:modified xsi:type="dcterms:W3CDTF">2021-12-19T19:50:23Z</dcterms:modified>
</cp:coreProperties>
</file>